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361" r:id="rId5"/>
    <p:sldId id="258" r:id="rId6"/>
    <p:sldId id="362" r:id="rId7"/>
    <p:sldId id="363" r:id="rId8"/>
    <p:sldId id="1102" r:id="rId9"/>
    <p:sldId id="1098" r:id="rId10"/>
    <p:sldId id="365" r:id="rId11"/>
    <p:sldId id="366" r:id="rId12"/>
    <p:sldId id="369" r:id="rId13"/>
    <p:sldId id="1099" r:id="rId14"/>
    <p:sldId id="377" r:id="rId15"/>
    <p:sldId id="1100" r:id="rId16"/>
    <p:sldId id="1103" r:id="rId17"/>
    <p:sldId id="110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355" userDrawn="1">
          <p15:clr>
            <a:srgbClr val="A4A3A4"/>
          </p15:clr>
        </p15:guide>
        <p15:guide id="2" orient="horz" pos="709" userDrawn="1">
          <p15:clr>
            <a:srgbClr val="A4A3A4"/>
          </p15:clr>
        </p15:guide>
        <p15:guide id="3" orient="horz" pos="504" userDrawn="1">
          <p15:clr>
            <a:srgbClr val="A4A3A4"/>
          </p15:clr>
        </p15:guide>
        <p15:guide id="4" orient="horz" pos="3748" userDrawn="1">
          <p15:clr>
            <a:srgbClr val="A4A3A4"/>
          </p15:clr>
        </p15:guide>
        <p15:guide id="5" orient="horz" pos="4133" userDrawn="1">
          <p15:clr>
            <a:srgbClr val="A4A3A4"/>
          </p15:clr>
        </p15:guide>
        <p15:guide id="6" orient="horz" pos="2160" userDrawn="1">
          <p15:clr>
            <a:srgbClr val="A4A3A4"/>
          </p15:clr>
        </p15:guide>
        <p15:guide id="7" pos="325" userDrawn="1">
          <p15:clr>
            <a:srgbClr val="A4A3A4"/>
          </p15:clr>
        </p15:guide>
        <p15:guide id="8"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CA460F-A344-91ED-1946-7D6C70EB2834}" name="Livia Dascalciuc" initials="LD" userId="S::Livia.Dascalciuc@rcot.co.uk::a031dcc4-f4ac-4ae4-898a-1e3e3da99c9b" providerId="AD"/>
  <p188:author id="{BD742C58-565B-8E97-AC6E-B88B8310388B}" name="Aaron Wedgbury" initials="AW" userId="bdaa2f2e54bf2ab9" providerId="Windows Live"/>
  <p188:author id="{D906ABF6-9FD1-B61F-2A77-4014CDE245F2}" name="Charleen Burton" initials="CB" userId="8f2037c9071621a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35A3"/>
    <a:srgbClr val="43C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F9C44-746A-47FE-A870-CFC32CF0DB11}" v="1" dt="2024-11-04T09:27:45.359"/>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90" autoAdjust="0"/>
  </p:normalViewPr>
  <p:slideViewPr>
    <p:cSldViewPr snapToGrid="0" snapToObjects="1">
      <p:cViewPr varScale="1">
        <p:scale>
          <a:sx n="56" d="100"/>
          <a:sy n="56" d="100"/>
        </p:scale>
        <p:origin x="1000" y="44"/>
      </p:cViewPr>
      <p:guideLst>
        <p:guide pos="7355"/>
        <p:guide orient="horz" pos="709"/>
        <p:guide orient="horz" pos="504"/>
        <p:guide orient="horz" pos="3748"/>
        <p:guide orient="horz" pos="4133"/>
        <p:guide orient="horz" pos="2160"/>
        <p:guide pos="325"/>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a Healy" userId="a019e206-9d22-4ab7-82f3-e35c6c9e18ab" providerId="ADAL" clId="{66D4B520-3771-4A2A-A5E0-EA669EA12FC0}"/>
    <pc:docChg chg="custSel addSld delSld modSld">
      <pc:chgData name="Thea Healy" userId="a019e206-9d22-4ab7-82f3-e35c6c9e18ab" providerId="ADAL" clId="{66D4B520-3771-4A2A-A5E0-EA669EA12FC0}" dt="2024-10-04T16:15:57.948" v="12" actId="47"/>
      <pc:docMkLst>
        <pc:docMk/>
      </pc:docMkLst>
      <pc:sldChg chg="addSp delSp modSp mod delAnim modAnim">
        <pc:chgData name="Thea Healy" userId="a019e206-9d22-4ab7-82f3-e35c6c9e18ab" providerId="ADAL" clId="{66D4B520-3771-4A2A-A5E0-EA669EA12FC0}" dt="2024-10-04T16:15:55.931" v="11"/>
        <pc:sldMkLst>
          <pc:docMk/>
          <pc:sldMk cId="0" sldId="258"/>
        </pc:sldMkLst>
        <pc:picChg chg="add mod">
          <ac:chgData name="Thea Healy" userId="a019e206-9d22-4ab7-82f3-e35c6c9e18ab" providerId="ADAL" clId="{66D4B520-3771-4A2A-A5E0-EA669EA12FC0}" dt="2024-10-04T16:15:50.814" v="10" actId="14100"/>
          <ac:picMkLst>
            <pc:docMk/>
            <pc:sldMk cId="0" sldId="258"/>
            <ac:picMk id="2" creationId="{335988E1-3BB0-9661-3299-591262CD63B1}"/>
          </ac:picMkLst>
        </pc:picChg>
        <pc:picChg chg="del">
          <ac:chgData name="Thea Healy" userId="a019e206-9d22-4ab7-82f3-e35c6c9e18ab" providerId="ADAL" clId="{66D4B520-3771-4A2A-A5E0-EA669EA12FC0}" dt="2024-10-04T16:15:02.746" v="7" actId="478"/>
          <ac:picMkLst>
            <pc:docMk/>
            <pc:sldMk cId="0" sldId="258"/>
            <ac:picMk id="6" creationId="{63269D88-B963-49C3-8735-62F5A5F4D34E}"/>
          </ac:picMkLst>
        </pc:picChg>
      </pc:sldChg>
      <pc:sldChg chg="addSp delSp modSp mod delAnim modAnim">
        <pc:chgData name="Thea Healy" userId="a019e206-9d22-4ab7-82f3-e35c6c9e18ab" providerId="ADAL" clId="{66D4B520-3771-4A2A-A5E0-EA669EA12FC0}" dt="2024-10-04T16:14:55.346" v="5"/>
        <pc:sldMkLst>
          <pc:docMk/>
          <pc:sldMk cId="2814705455" sldId="363"/>
        </pc:sldMkLst>
        <pc:spChg chg="add del mod">
          <ac:chgData name="Thea Healy" userId="a019e206-9d22-4ab7-82f3-e35c6c9e18ab" providerId="ADAL" clId="{66D4B520-3771-4A2A-A5E0-EA669EA12FC0}" dt="2024-10-04T16:14:45.222" v="2"/>
          <ac:spMkLst>
            <pc:docMk/>
            <pc:sldMk cId="2814705455" sldId="363"/>
            <ac:spMk id="3" creationId="{83EEF94B-F852-8FA4-E5CA-4F4896B7562A}"/>
          </ac:spMkLst>
        </pc:spChg>
        <pc:picChg chg="add mod">
          <ac:chgData name="Thea Healy" userId="a019e206-9d22-4ab7-82f3-e35c6c9e18ab" providerId="ADAL" clId="{66D4B520-3771-4A2A-A5E0-EA669EA12FC0}" dt="2024-10-04T16:14:50.820" v="4" actId="14100"/>
          <ac:picMkLst>
            <pc:docMk/>
            <pc:sldMk cId="2814705455" sldId="363"/>
            <ac:picMk id="4" creationId="{954A7C53-F72D-8F45-A182-3A161BC167BA}"/>
          </ac:picMkLst>
        </pc:picChg>
        <pc:picChg chg="del">
          <ac:chgData name="Thea Healy" userId="a019e206-9d22-4ab7-82f3-e35c6c9e18ab" providerId="ADAL" clId="{66D4B520-3771-4A2A-A5E0-EA669EA12FC0}" dt="2024-10-04T16:14:14.991" v="1" actId="478"/>
          <ac:picMkLst>
            <pc:docMk/>
            <pc:sldMk cId="2814705455" sldId="363"/>
            <ac:picMk id="8" creationId="{D26A3EA6-488D-5931-4C29-9D29A93875D6}"/>
          </ac:picMkLst>
        </pc:picChg>
      </pc:sldChg>
      <pc:sldChg chg="add">
        <pc:chgData name="Thea Healy" userId="a019e206-9d22-4ab7-82f3-e35c6c9e18ab" providerId="ADAL" clId="{66D4B520-3771-4A2A-A5E0-EA669EA12FC0}" dt="2024-10-04T16:14:13.212" v="0"/>
        <pc:sldMkLst>
          <pc:docMk/>
          <pc:sldMk cId="1465210553" sldId="1102"/>
        </pc:sldMkLst>
      </pc:sldChg>
      <pc:sldChg chg="add del">
        <pc:chgData name="Thea Healy" userId="a019e206-9d22-4ab7-82f3-e35c6c9e18ab" providerId="ADAL" clId="{66D4B520-3771-4A2A-A5E0-EA669EA12FC0}" dt="2024-10-04T16:15:57.948" v="12" actId="47"/>
        <pc:sldMkLst>
          <pc:docMk/>
          <pc:sldMk cId="385862899" sldId="1103"/>
        </pc:sldMkLst>
      </pc:sldChg>
    </pc:docChg>
  </pc:docChgLst>
  <pc:docChgLst>
    <pc:chgData name="Thea Healy" userId="a019e206-9d22-4ab7-82f3-e35c6c9e18ab" providerId="ADAL" clId="{5F3F9C44-746A-47FE-A870-CFC32CF0DB11}"/>
    <pc:docChg chg="addSld modSld">
      <pc:chgData name="Thea Healy" userId="a019e206-9d22-4ab7-82f3-e35c6c9e18ab" providerId="ADAL" clId="{5F3F9C44-746A-47FE-A870-CFC32CF0DB11}" dt="2024-11-04T09:27:45.343" v="0"/>
      <pc:docMkLst>
        <pc:docMk/>
      </pc:docMkLst>
      <pc:sldChg chg="add">
        <pc:chgData name="Thea Healy" userId="a019e206-9d22-4ab7-82f3-e35c6c9e18ab" providerId="ADAL" clId="{5F3F9C44-746A-47FE-A870-CFC32CF0DB11}" dt="2024-11-04T09:27:45.343" v="0"/>
        <pc:sldMkLst>
          <pc:docMk/>
          <pc:sldMk cId="1650357915" sldId="1103"/>
        </pc:sldMkLst>
      </pc:sldChg>
    </pc:docChg>
  </pc:docChgLst>
  <pc:docChgLst>
    <pc:chgData name="Caz Dunn" userId="S::caz.dunn@rcot.co.uk::52ad306c-3b96-4bc4-9f41-f0a13ce130ba" providerId="AD" clId="Web-{ECEFC119-EFFC-AEBA-927C-ABB30ADA0F24}"/>
    <pc:docChg chg="modSld">
      <pc:chgData name="Caz Dunn" userId="S::caz.dunn@rcot.co.uk::52ad306c-3b96-4bc4-9f41-f0a13ce130ba" providerId="AD" clId="Web-{ECEFC119-EFFC-AEBA-927C-ABB30ADA0F24}" dt="2024-10-10T09:30:35.102" v="1" actId="20577"/>
      <pc:docMkLst>
        <pc:docMk/>
      </pc:docMkLst>
      <pc:sldChg chg="modSp">
        <pc:chgData name="Caz Dunn" userId="S::caz.dunn@rcot.co.uk::52ad306c-3b96-4bc4-9f41-f0a13ce130ba" providerId="AD" clId="Web-{ECEFC119-EFFC-AEBA-927C-ABB30ADA0F24}" dt="2024-10-10T09:30:35.102" v="1" actId="20577"/>
        <pc:sldMkLst>
          <pc:docMk/>
          <pc:sldMk cId="569448593" sldId="1099"/>
        </pc:sldMkLst>
        <pc:spChg chg="mod">
          <ac:chgData name="Caz Dunn" userId="S::caz.dunn@rcot.co.uk::52ad306c-3b96-4bc4-9f41-f0a13ce130ba" providerId="AD" clId="Web-{ECEFC119-EFFC-AEBA-927C-ABB30ADA0F24}" dt="2024-10-10T09:30:35.102" v="1" actId="20577"/>
          <ac:spMkLst>
            <pc:docMk/>
            <pc:sldMk cId="569448593" sldId="1099"/>
            <ac:spMk id="6" creationId="{A82570BF-FF09-956B-8B52-B11DEA49A39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59FB64-4F19-334F-8E05-861D58855F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786CA87E-E1A8-E74B-AAC1-650BC9C0B1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E0D092-C125-F649-8EDF-CB0F00E04E17}" type="datetimeFigureOut">
              <a:rPr lang="en-US" smtClean="0">
                <a:latin typeface="Arial" panose="020B0604020202020204" pitchFamily="34" charset="0"/>
              </a:rPr>
              <a:t>11/4/2024</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56F431B0-4354-8C4D-A0B7-9EE972D27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ED122DBB-4EA4-DD47-AB6F-45D2A36FDC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0076F1-2C7C-854B-886E-51E100825012}"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31599290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DBDF9C85-7E1A-6F49-830C-EF063969E7E0}" type="datetimeFigureOut">
              <a:rPr lang="en-US" smtClean="0"/>
              <a:pPr/>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9AF1C96-0F32-4040-BD4A-A69D2811CBEE}" type="slidenum">
              <a:rPr lang="en-US" smtClean="0"/>
              <a:pPr/>
              <a:t>‹#›</a:t>
            </a:fld>
            <a:endParaRPr lang="en-US" dirty="0"/>
          </a:p>
        </p:txBody>
      </p:sp>
    </p:spTree>
    <p:extLst>
      <p:ext uri="{BB962C8B-B14F-4D97-AF65-F5344CB8AC3E}">
        <p14:creationId xmlns:p14="http://schemas.microsoft.com/office/powerpoint/2010/main" val="316361301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cot.co.uk/workforce-strategy/action-pla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amend this presentation to make it relevant to you and the people you are talking with.</a:t>
            </a:r>
            <a:endParaRPr lang="en-GB"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a:t>
            </a:fld>
            <a:endParaRPr lang="en-US"/>
          </a:p>
        </p:txBody>
      </p:sp>
    </p:spTree>
    <p:extLst>
      <p:ext uri="{BB962C8B-B14F-4D97-AF65-F5344CB8AC3E}">
        <p14:creationId xmlns:p14="http://schemas.microsoft.com/office/powerpoint/2010/main" val="70085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a:effectLst/>
                <a:latin typeface="Arial" panose="020B0604020202020204" pitchFamily="34" charset="0"/>
                <a:ea typeface="Times New Roman" panose="02020603050405020304" pitchFamily="18" charset="0"/>
              </a:rPr>
              <a:t>Occupational therapist in Wrexham and Flintshire streamlined the referral process and clinical approach reducing the time of patients first assessment with a community OT to discharge from 17 weeks to on average 9 weeks.  Aligning the community OT service with the multidisciplinary teams within GP clusters the service was easier to access, reduced waiting times and improved patient outcomes.</a:t>
            </a:r>
            <a:endParaRPr lang="en-GB" sz="1800">
              <a:effectLst/>
              <a:latin typeface="Arial" panose="020B0604020202020204" pitchFamily="34" charset="0"/>
              <a:ea typeface="Arial" panose="020B0604020202020204" pitchFamily="34" charset="0"/>
            </a:endParaRPr>
          </a:p>
          <a:p>
            <a:pPr marL="0" lvl="0" indent="0">
              <a:lnSpc>
                <a:spcPct val="107000"/>
              </a:lnSpc>
              <a:buFont typeface="Symbol" panose="05050102010706020507" pitchFamily="18" charset="2"/>
              <a:buNone/>
            </a:pPr>
            <a:endParaRPr lang="en-GB" sz="1800">
              <a:effectLst/>
              <a:latin typeface="Arial" panose="020B0604020202020204" pitchFamily="34" charset="0"/>
              <a:ea typeface="Arial" panose="020B0604020202020204" pitchFamily="34" charset="0"/>
            </a:endParaRPr>
          </a:p>
          <a:p>
            <a:pPr marL="342900" lvl="0" indent="-342900">
              <a:lnSpc>
                <a:spcPct val="107000"/>
              </a:lnSpc>
              <a:buFont typeface="Symbol" panose="05050102010706020507" pitchFamily="18" charset="2"/>
              <a:buChar char=""/>
            </a:pPr>
            <a:r>
              <a:rPr lang="en-GB" sz="1800">
                <a:effectLst/>
                <a:latin typeface="Arial" panose="020B0604020202020204" pitchFamily="34" charset="0"/>
                <a:ea typeface="Arial" panose="020B0604020202020204" pitchFamily="34" charset="0"/>
              </a:rPr>
              <a:t>Multidisciplinary teams involving occupational therapists in Somerset are using AI to identify individuals at risk of unplanned hospital admissions. Those identified can then be invited to take part in an OT assessment. Pilots have successfully reduced resident falls by 35%, attendances to Emergency Departments by 60% and ambulance callouts by 8.7%.</a:t>
            </a:r>
          </a:p>
          <a:p>
            <a:pPr>
              <a:lnSpc>
                <a:spcPct val="107000"/>
              </a:lnSpc>
            </a:pPr>
            <a:r>
              <a:rPr lang="en-GB" sz="1800">
                <a:effectLst/>
                <a:latin typeface="Arial" panose="020B0604020202020204" pitchFamily="34" charset="0"/>
                <a:ea typeface="Arial" panose="020B0604020202020204" pitchFamily="34" charset="0"/>
              </a:rPr>
              <a:t> </a:t>
            </a:r>
          </a:p>
          <a:p>
            <a:pPr marL="342900" lvl="0" indent="-342900">
              <a:buFont typeface="Symbol" panose="05050102010706020507" pitchFamily="18" charset="2"/>
              <a:buChar char=""/>
            </a:pPr>
            <a:r>
              <a:rPr lang="en-GB" sz="1800">
                <a:effectLst/>
                <a:latin typeface="Arial" panose="020B0604020202020204" pitchFamily="34" charset="0"/>
                <a:ea typeface="Arial" panose="020B0604020202020204" pitchFamily="34" charset="0"/>
              </a:rPr>
              <a:t>The Lanarkshire Primary Care occupational therapy service established a blended delivery model in 2017, offering online, phone, home, community and in-person consultations. Users of the service, which supports individuals facing functional decline due to physical or mental health issues, reported 86% improved function, 94% greater satisfaction with roles, and 93% improved mental wellbeing. Additionally, 60% of users required fewer GP appointments, increasing primary care capacity through OT interventions.</a:t>
            </a:r>
          </a:p>
          <a:p>
            <a:pPr marL="228600" indent="-228600"/>
            <a:r>
              <a:rPr lang="en-GB" sz="1800">
                <a:effectLst/>
                <a:latin typeface="Arial" panose="020B0604020202020204" pitchFamily="34" charset="0"/>
                <a:ea typeface="Arial" panose="020B0604020202020204" pitchFamily="34" charset="0"/>
              </a:rPr>
              <a:t> </a:t>
            </a:r>
          </a:p>
          <a:p>
            <a:pPr marL="342900" lvl="0" indent="-342900">
              <a:lnSpc>
                <a:spcPct val="107000"/>
              </a:lnSpc>
              <a:buFont typeface="Symbol" panose="05050102010706020507" pitchFamily="18" charset="2"/>
              <a:buChar char=""/>
            </a:pPr>
            <a:r>
              <a:rPr lang="en-GB" sz="1800">
                <a:effectLst/>
                <a:latin typeface="Arial" panose="020B0604020202020204" pitchFamily="34" charset="0"/>
                <a:ea typeface="Arial" panose="020B0604020202020204" pitchFamily="34" charset="0"/>
              </a:rPr>
              <a:t>In Northern Ireland, three occupational therapists working as Mental Health Practitioners in GP surgeries, as part of a multidisciplinary team are improving lives and driving efficiencies in primary care. In three months they provided over 6,000 consultations in the Causeway GP Federation area, which resulted in 97% of patients, who responded to a survey, being very satisfied or satisfied. The local adult community mental health teams also reported a 43% reduction in referral rates. </a:t>
            </a:r>
          </a:p>
          <a:p>
            <a:pPr>
              <a:lnSpc>
                <a:spcPct val="107000"/>
              </a:lnSpc>
            </a:pPr>
            <a:r>
              <a:rPr lang="en-GB" sz="1800">
                <a:effectLst/>
                <a:latin typeface="Arial" panose="020B0604020202020204" pitchFamily="34" charset="0"/>
                <a:ea typeface="Arial" panose="020B0604020202020204" pitchFamily="34" charset="0"/>
              </a:rPr>
              <a:t> </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10</a:t>
            </a:fld>
            <a:endParaRPr lang="en-US"/>
          </a:p>
        </p:txBody>
      </p:sp>
    </p:spTree>
    <p:extLst>
      <p:ext uri="{BB962C8B-B14F-4D97-AF65-F5344CB8AC3E}">
        <p14:creationId xmlns:p14="http://schemas.microsoft.com/office/powerpoint/2010/main" val="100105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lnSpc>
                <a:spcPct val="115000"/>
              </a:lnSpc>
              <a:spcAft>
                <a:spcPts val="800"/>
              </a:spcAft>
            </a:pPr>
            <a:r>
              <a:rPr lang="en-US" sz="1800" b="1" kern="100">
                <a:effectLst/>
                <a:latin typeface="Arial" panose="020B0604020202020204" pitchFamily="34" charset="0"/>
                <a:ea typeface="Aptos" panose="020B0004020202020204" pitchFamily="34" charset="0"/>
                <a:cs typeface="Times New Roman" panose="02020603050405020304" pitchFamily="18" charset="0"/>
              </a:rPr>
              <a:t>Prevention and early intervention: </a:t>
            </a:r>
            <a:r>
              <a:rPr lang="en-US" sz="1800" kern="100">
                <a:effectLst/>
                <a:latin typeface="Arial" panose="020B0604020202020204" pitchFamily="34" charset="0"/>
                <a:ea typeface="Aptos" panose="020B0004020202020204" pitchFamily="34" charset="0"/>
                <a:cs typeface="Times New Roman" panose="02020603050405020304" pitchFamily="18" charset="0"/>
              </a:rPr>
              <a:t>Occupational therapists can support people to </a:t>
            </a:r>
            <a:r>
              <a:rPr lang="en-US" sz="1800" kern="100" err="1">
                <a:effectLst/>
                <a:latin typeface="Arial" panose="020B0604020202020204" pitchFamily="34" charset="0"/>
                <a:ea typeface="Aptos" panose="020B0004020202020204" pitchFamily="34" charset="0"/>
                <a:cs typeface="Times New Roman" panose="02020603050405020304" pitchFamily="18" charset="0"/>
              </a:rPr>
              <a:t>prioritise</a:t>
            </a:r>
            <a:r>
              <a:rPr lang="en-US" sz="1800" kern="100">
                <a:effectLst/>
                <a:latin typeface="Arial" panose="020B0604020202020204" pitchFamily="34" charset="0"/>
                <a:ea typeface="Aptos" panose="020B0004020202020204" pitchFamily="34" charset="0"/>
                <a:cs typeface="Times New Roman" panose="02020603050405020304" pitchFamily="18" charset="0"/>
              </a:rPr>
              <a:t> their health and wellbeing and balance work and life roles to live healthier for longer. To meet population need, a focus on prevention and early intervention will help people living with multiple health conditions to manage their symptoms and reduce the need for hospital and specialist services. We will help people to live well in their communities despite having a long-term condition(s).  </a:t>
            </a:r>
            <a:endParaRPr lang="en-GB" sz="1800" kern="10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a:effectLst/>
                <a:latin typeface="Arial" panose="020B0604020202020204" pitchFamily="34" charset="0"/>
                <a:ea typeface="Aptos" panose="020B0004020202020204" pitchFamily="34" charset="0"/>
                <a:cs typeface="Times New Roman" panose="02020603050405020304" pitchFamily="18" charset="0"/>
              </a:rPr>
              <a:t>Acute and emergency care: </a:t>
            </a:r>
            <a:r>
              <a:rPr lang="en-US" sz="1800" kern="100">
                <a:effectLst/>
                <a:latin typeface="Arial" panose="020B0604020202020204" pitchFamily="34" charset="0"/>
                <a:ea typeface="Aptos" panose="020B0004020202020204" pitchFamily="34" charset="0"/>
                <a:cs typeface="Times New Roman" panose="02020603050405020304" pitchFamily="18" charset="0"/>
              </a:rPr>
              <a:t>Hospital at home/virtual wards will reduce how often older people and people living with ongoing health conditions need to be admitted into hospital. There will, however, always be a need for hospital services when people experience injury, mental health crisis or need medical interventions such as surgery.</a:t>
            </a:r>
            <a:endParaRPr lang="en-GB" sz="1800" kern="10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a:effectLst/>
                <a:latin typeface="Arial" panose="020B0604020202020204" pitchFamily="34" charset="0"/>
                <a:ea typeface="Aptos" panose="020B0004020202020204" pitchFamily="34" charset="0"/>
                <a:cs typeface="Times New Roman" panose="02020603050405020304" pitchFamily="18" charset="0"/>
              </a:rPr>
              <a:t>AI and tech enabled care: </a:t>
            </a:r>
            <a:r>
              <a:rPr lang="en-US" sz="1800" kern="100">
                <a:effectLst/>
                <a:latin typeface="Arial" panose="020B0604020202020204" pitchFamily="34" charset="0"/>
                <a:ea typeface="Aptos" panose="020B0004020202020204" pitchFamily="34" charset="0"/>
                <a:cs typeface="Times New Roman" panose="02020603050405020304" pitchFamily="18" charset="0"/>
              </a:rPr>
              <a:t>Occupational therapists will use digital health and care technology to enable people to safely carry out their daily occupations to live well. Building on existing technology such as sensors, wearables and apps, we see AI and technology augmenting the role of occupational therapy.</a:t>
            </a:r>
            <a:endParaRPr lang="en-GB" sz="1800" kern="10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a:effectLst/>
                <a:latin typeface="Arial" panose="020B0604020202020204" pitchFamily="34" charset="0"/>
                <a:ea typeface="Aptos" panose="020B0004020202020204" pitchFamily="34" charset="0"/>
                <a:cs typeface="Times New Roman" panose="02020603050405020304" pitchFamily="18" charset="0"/>
              </a:rPr>
              <a:t>Universal, targeted and specialist delivery: </a:t>
            </a:r>
            <a:r>
              <a:rPr lang="en-US" sz="1800" kern="100">
                <a:effectLst/>
                <a:latin typeface="Arial" panose="020B0604020202020204" pitchFamily="34" charset="0"/>
                <a:ea typeface="Aptos" panose="020B0004020202020204" pitchFamily="34" charset="0"/>
                <a:cs typeface="Times New Roman" panose="02020603050405020304" pitchFamily="18" charset="0"/>
              </a:rPr>
              <a:t>To make the best use of occupational therapy expertise, services will be designed based on a universal, targeted and specialist tiered delivery.  </a:t>
            </a:r>
            <a:endParaRPr lang="en-GB" sz="1800" kern="10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a:effectLst/>
                <a:latin typeface="Arial" panose="020B0604020202020204" pitchFamily="34" charset="0"/>
                <a:ea typeface="Aptos" panose="020B0004020202020204" pitchFamily="34" charset="0"/>
                <a:cs typeface="Times New Roman" panose="02020603050405020304" pitchFamily="18" charset="0"/>
              </a:rPr>
              <a:t>Workforce planning and retention: </a:t>
            </a:r>
            <a:r>
              <a:rPr lang="en-US" sz="1800" kern="100">
                <a:effectLst/>
                <a:latin typeface="Arial" panose="020B0604020202020204" pitchFamily="34" charset="0"/>
                <a:ea typeface="Aptos" panose="020B0004020202020204" pitchFamily="34" charset="0"/>
                <a:cs typeface="Times New Roman" panose="02020603050405020304" pitchFamily="18" charset="0"/>
              </a:rPr>
              <a:t>Occupational therapy practitioners will expect to have several careers during their working life and will seek a working culture that embraces inclusion and offers flexibility, including portfolio working. Planning of workforce numbers will need to reflect these expectations, to allow for higher numbers of occupational therapists working outside the statutory sector. When and where the NHS cannot meet demand, independent providers of occupational therapy will offer services to people who can self-fund. This market will mostly grow in England, where fewer people are eligible for state funded care.   </a:t>
            </a:r>
            <a:endParaRPr lang="en-GB" sz="1800" kern="10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a:effectLst/>
                <a:latin typeface="Arial" panose="020B0604020202020204" pitchFamily="34" charset="0"/>
                <a:ea typeface="Aptos" panose="020B0004020202020204" pitchFamily="34" charset="0"/>
                <a:cs typeface="Times New Roman" panose="02020603050405020304" pitchFamily="18" charset="0"/>
              </a:rPr>
              <a:t>To </a:t>
            </a:r>
            <a:r>
              <a:rPr lang="en-US" sz="1800" kern="100" err="1">
                <a:effectLst/>
                <a:latin typeface="Arial" panose="020B0604020202020204" pitchFamily="34" charset="0"/>
                <a:ea typeface="Aptos" panose="020B0004020202020204" pitchFamily="34" charset="0"/>
                <a:cs typeface="Times New Roman" panose="02020603050405020304" pitchFamily="18" charset="0"/>
              </a:rPr>
              <a:t>realise</a:t>
            </a:r>
            <a:r>
              <a:rPr lang="en-US" sz="1800" kern="100">
                <a:effectLst/>
                <a:latin typeface="Arial" panose="020B0604020202020204" pitchFamily="34" charset="0"/>
                <a:ea typeface="Aptos" panose="020B0004020202020204" pitchFamily="34" charset="0"/>
                <a:cs typeface="Times New Roman" panose="02020603050405020304" pitchFamily="18" charset="0"/>
              </a:rPr>
              <a:t> this future and to transform and expand the occupational therapy workforce we have a </a:t>
            </a:r>
            <a:r>
              <a:rPr lang="en-US" sz="1800" u="sng" kern="10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3"/>
              </a:rPr>
              <a:t>three-year action plan</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GB" sz="1800" kern="10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a:effectLst/>
                <a:latin typeface="Arial" panose="020B06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kern="100">
                <a:effectLst/>
                <a:latin typeface="Arial" panose="020B0604020202020204" pitchFamily="34" charset="0"/>
                <a:ea typeface="Aptos" panose="020B0004020202020204" pitchFamily="34" charset="0"/>
                <a:cs typeface="Times New Roman" panose="02020603050405020304" pitchFamily="18" charset="0"/>
              </a:rPr>
              <a:t> </a:t>
            </a:r>
          </a:p>
          <a:p>
            <a:pPr algn="l"/>
            <a:endParaRPr lang="en-US">
              <a:latin typeface="Calibri"/>
              <a:ea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11</a:t>
            </a:fld>
            <a:endParaRPr lang="en-US"/>
          </a:p>
        </p:txBody>
      </p:sp>
    </p:spTree>
    <p:extLst>
      <p:ext uri="{BB962C8B-B14F-4D97-AF65-F5344CB8AC3E}">
        <p14:creationId xmlns:p14="http://schemas.microsoft.com/office/powerpoint/2010/main" val="208008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82625"/>
            <a:ext cx="4751387" cy="2673350"/>
          </a:xfrm>
        </p:spPr>
      </p:sp>
      <p:sp>
        <p:nvSpPr>
          <p:cNvPr id="3" name="Notes Placeholder 2"/>
          <p:cNvSpPr>
            <a:spLocks noGrp="1"/>
          </p:cNvSpPr>
          <p:nvPr>
            <p:ph type="body" idx="1"/>
          </p:nvPr>
        </p:nvSpPr>
        <p:spPr>
          <a:xfrm>
            <a:off x="641108" y="3499358"/>
            <a:ext cx="5858613" cy="4064964"/>
          </a:xfrm>
        </p:spPr>
        <p:txBody>
          <a:bodyPr/>
          <a:lstStyle/>
          <a:p>
            <a:r>
              <a:rPr lang="en-US" sz="1000" b="1">
                <a:solidFill>
                  <a:schemeClr val="accent6"/>
                </a:solidFill>
              </a:rPr>
              <a:t>This slide should play a video automatically when clicked on in slide view.</a:t>
            </a:r>
          </a:p>
        </p:txBody>
      </p:sp>
      <p:sp>
        <p:nvSpPr>
          <p:cNvPr id="4" name="Slide Number Placeholder 3"/>
          <p:cNvSpPr>
            <a:spLocks noGrp="1"/>
          </p:cNvSpPr>
          <p:nvPr>
            <p:ph type="sldNum" sz="quarter" idx="5"/>
          </p:nvPr>
        </p:nvSpPr>
        <p:spPr/>
        <p:txBody>
          <a:bodyPr/>
          <a:lstStyle/>
          <a:p>
            <a:fld id="{472786E5-8D8D-F54F-A537-EB9A26284788}" type="slidenum">
              <a:rPr lang="en-US" smtClean="0"/>
              <a:t>2</a:t>
            </a:fld>
            <a:endParaRPr lang="en-US"/>
          </a:p>
        </p:txBody>
      </p:sp>
    </p:spTree>
    <p:extLst>
      <p:ext uri="{BB962C8B-B14F-4D97-AF65-F5344CB8AC3E}">
        <p14:creationId xmlns:p14="http://schemas.microsoft.com/office/powerpoint/2010/main" val="243957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What is occupational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Occupational therapy plays a vital role in health, social care and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It enables people to have fulfilling lives at home, at work, at school – and everywhere else – through meaningful occupations. It enables people to manage their health and care needs and to do the occupations that they want, need and like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Occupational therapists consider all aspects of an individual and their environments and work with them to create a plan to reach their goals. </a:t>
            </a:r>
            <a:endParaRPr lang="en-GB" sz="1800" b="0">
              <a:effectLst/>
              <a:latin typeface="Aptos" panose="020B0004020202020204" pitchFamily="34" charset="0"/>
              <a:ea typeface="Times New Roman" panose="02020603050405020304" pitchFamily="18" charset="0"/>
              <a:cs typeface="Times New Roman" panose="02020603050405020304" pitchFamily="18" charset="0"/>
            </a:endParaRPr>
          </a:p>
          <a:p>
            <a:endParaRPr lang="en-GB" b="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a:t>
            </a:fld>
            <a:endParaRPr lang="en-US"/>
          </a:p>
        </p:txBody>
      </p:sp>
    </p:spTree>
    <p:extLst>
      <p:ext uri="{BB962C8B-B14F-4D97-AF65-F5344CB8AC3E}">
        <p14:creationId xmlns:p14="http://schemas.microsoft.com/office/powerpoint/2010/main" val="352796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lang="en-US" sz="1800" b="1">
                <a:solidFill>
                  <a:schemeClr val="accent6"/>
                </a:solidFill>
              </a:rPr>
              <a:t>This slide should play a video automatically when clicked on in slide view.</a:t>
            </a: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What are occupations?</a:t>
            </a:r>
          </a:p>
          <a:p>
            <a:pPr>
              <a:lnSpc>
                <a:spcPct val="116000"/>
              </a:lnSpc>
              <a:spcAft>
                <a:spcPts val="800"/>
              </a:spcAft>
            </a:pP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occupation isn’t just your job or activities of daily living</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occupation can be looking after yourself, such as washing, eating or sleeping; productive, such as work, study, caring or domestic activities; and leisure, such as playing sports, hobbies or </a:t>
            </a:r>
            <a:r>
              <a:rPr lang="en-US" sz="18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socialising</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occupation is any meaningful activity that supports physical, mental, emotional and spiritual wellbeing. </a:t>
            </a: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a:t>
            </a:fld>
            <a:endParaRPr lang="en-US"/>
          </a:p>
        </p:txBody>
      </p:sp>
    </p:spTree>
    <p:extLst>
      <p:ext uri="{BB962C8B-B14F-4D97-AF65-F5344CB8AC3E}">
        <p14:creationId xmlns:p14="http://schemas.microsoft.com/office/powerpoint/2010/main" val="1453852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lang="en-US" sz="1800" b="1">
                <a:solidFill>
                  <a:schemeClr val="accent6"/>
                </a:solidFill>
              </a:rPr>
              <a:t>This slide should play a video automatically when clicked on in slide view.</a:t>
            </a: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What are occupations?</a:t>
            </a:r>
          </a:p>
          <a:p>
            <a:pPr>
              <a:lnSpc>
                <a:spcPct val="116000"/>
              </a:lnSpc>
              <a:spcAft>
                <a:spcPts val="800"/>
              </a:spcAft>
            </a:pP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occupation isn’t just your job or activities of daily living</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occupation can be looking after yourself, such as washing, eating or sleeping; productive, such as work, study, caring or domestic activities; and leisure, such as playing sports, hobbies or </a:t>
            </a:r>
            <a:r>
              <a:rPr lang="en-US" sz="18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socialising</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nSpc>
                <a:spcPct val="116000"/>
              </a:lnSpc>
              <a:spcAft>
                <a:spcPts val="800"/>
              </a:spcAft>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 occupation is any meaningful activity that supports physical, mental, emotional and spiritual wellbeing. </a:t>
            </a: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5</a:t>
            </a:fld>
            <a:endParaRPr lang="en-US"/>
          </a:p>
        </p:txBody>
      </p:sp>
    </p:spTree>
    <p:extLst>
      <p:ext uri="{BB962C8B-B14F-4D97-AF65-F5344CB8AC3E}">
        <p14:creationId xmlns:p14="http://schemas.microsoft.com/office/powerpoint/2010/main" val="2233317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The UK currently has approximately </a:t>
            </a:r>
            <a:r>
              <a:rPr lang="en-GB">
                <a:solidFill>
                  <a:schemeClr val="tx2"/>
                </a:solidFill>
              </a:rPr>
              <a:t>six occupational therapists per 10,000 people</a:t>
            </a:r>
            <a:r>
              <a:rPr lang="en-GB"/>
              <a:t>. The demand on our service is already stretched. </a:t>
            </a:r>
          </a:p>
          <a:p>
            <a:pPr marL="0" indent="0">
              <a:buNone/>
            </a:pPr>
            <a:r>
              <a:rPr lang="en-GB"/>
              <a:t>By 2035:</a:t>
            </a:r>
          </a:p>
          <a:p>
            <a:r>
              <a:rPr lang="en-GB"/>
              <a:t>the population in the UK is projected to be </a:t>
            </a:r>
            <a:r>
              <a:rPr lang="en-GB">
                <a:solidFill>
                  <a:schemeClr val="tx2"/>
                </a:solidFill>
              </a:rPr>
              <a:t>69.2 million</a:t>
            </a:r>
          </a:p>
          <a:p>
            <a:r>
              <a:rPr lang="en-GB">
                <a:solidFill>
                  <a:schemeClr val="tx2"/>
                </a:solidFill>
              </a:rPr>
              <a:t>two-thirds</a:t>
            </a:r>
            <a:r>
              <a:rPr lang="en-GB"/>
              <a:t> of adults aged over 65 are projected to be living with multiple health conditions</a:t>
            </a:r>
          </a:p>
          <a:p>
            <a:r>
              <a:rPr lang="en-GB">
                <a:solidFill>
                  <a:schemeClr val="tx2"/>
                </a:solidFill>
              </a:rPr>
              <a:t>two in five</a:t>
            </a:r>
            <a:r>
              <a:rPr lang="en-GB"/>
              <a:t> people aged 75 years or over, with an unplanned hospital admission, will </a:t>
            </a:r>
            <a:r>
              <a:rPr lang="en-GB">
                <a:solidFill>
                  <a:schemeClr val="tx2"/>
                </a:solidFill>
              </a:rPr>
              <a:t>die within a year </a:t>
            </a:r>
            <a:r>
              <a:rPr lang="en-GB"/>
              <a:t>– a quarter of them will spend </a:t>
            </a:r>
            <a:r>
              <a:rPr lang="en-GB">
                <a:solidFill>
                  <a:schemeClr val="tx2"/>
                </a:solidFill>
              </a:rPr>
              <a:t>more than a month</a:t>
            </a:r>
            <a:r>
              <a:rPr lang="en-GB"/>
              <a:t> of this precious last year in hospital.</a:t>
            </a:r>
          </a:p>
          <a:p>
            <a:endParaRPr lang="en-GB"/>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6</a:t>
            </a:fld>
            <a:endParaRPr lang="en-US"/>
          </a:p>
        </p:txBody>
      </p:sp>
    </p:spTree>
    <p:extLst>
      <p:ext uri="{BB962C8B-B14F-4D97-AF65-F5344CB8AC3E}">
        <p14:creationId xmlns:p14="http://schemas.microsoft.com/office/powerpoint/2010/main" val="130241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800" b="0">
                <a:solidFill>
                  <a:srgbClr val="7F7F7F"/>
                </a:solidFill>
                <a:effectLst/>
                <a:latin typeface="Arial" panose="020B0604020202020204" pitchFamily="34" charset="0"/>
                <a:ea typeface="Arial" panose="020B0604020202020204" pitchFamily="34" charset="0"/>
              </a:rPr>
              <a:t>Why do we need occupational therapy?</a:t>
            </a:r>
            <a:endParaRPr lang="en-GB" sz="1800" b="0">
              <a:effectLst/>
              <a:latin typeface="Arial" panose="020B0604020202020204" pitchFamily="34" charset="0"/>
              <a:ea typeface="Arial" panose="020B0604020202020204" pitchFamily="34" charset="0"/>
            </a:endParaRPr>
          </a:p>
          <a:p>
            <a:pPr marL="0" indent="0">
              <a:spcAft>
                <a:spcPts val="800"/>
              </a:spcAft>
              <a:buNone/>
            </a:pPr>
            <a:endParaRPr lang="en-US" sz="1800" b="0">
              <a:solidFill>
                <a:srgbClr val="000000"/>
              </a:solidFill>
              <a:effectLst/>
              <a:latin typeface="Arial" panose="020B0604020202020204" pitchFamily="34" charset="0"/>
              <a:ea typeface="Times New Roman" panose="02020603050405020304" pitchFamily="18" charset="0"/>
            </a:endParaRPr>
          </a:p>
          <a:p>
            <a:pPr marL="0" indent="0">
              <a:spcAft>
                <a:spcPts val="800"/>
              </a:spcAft>
              <a:buNone/>
            </a:pPr>
            <a:r>
              <a:rPr lang="en-US" sz="1800" b="0">
                <a:solidFill>
                  <a:srgbClr val="000000"/>
                </a:solidFill>
                <a:effectLst/>
                <a:latin typeface="Arial" panose="020B0604020202020204" pitchFamily="34" charset="0"/>
                <a:ea typeface="Times New Roman" panose="02020603050405020304" pitchFamily="18" charset="0"/>
              </a:rPr>
              <a:t>Occupational therapy is a solution to many of the UK’s health and care needs. </a:t>
            </a:r>
          </a:p>
          <a:p>
            <a:pPr marL="0" indent="0">
              <a:spcAft>
                <a:spcPts val="800"/>
              </a:spcAft>
              <a:buNone/>
            </a:pPr>
            <a:endParaRPr lang="en-US" sz="1800" b="0">
              <a:solidFill>
                <a:srgbClr val="000000"/>
              </a:solidFill>
              <a:effectLst/>
              <a:latin typeface="Arial" panose="020B0604020202020204" pitchFamily="34" charset="0"/>
              <a:ea typeface="Times New Roman" panose="02020603050405020304" pitchFamily="18" charset="0"/>
            </a:endParaRPr>
          </a:p>
          <a:p>
            <a:pPr marL="0" indent="0">
              <a:spcAft>
                <a:spcPts val="800"/>
              </a:spcAft>
              <a:buNone/>
            </a:pPr>
            <a:r>
              <a:rPr lang="en-US" sz="1800" b="0">
                <a:solidFill>
                  <a:srgbClr val="000000"/>
                </a:solidFill>
                <a:effectLst/>
                <a:latin typeface="Arial" panose="020B0604020202020204" pitchFamily="34" charset="0"/>
                <a:ea typeface="Times New Roman" panose="02020603050405020304" pitchFamily="18" charset="0"/>
              </a:rPr>
              <a:t>By </a:t>
            </a:r>
            <a:r>
              <a:rPr lang="en-US" sz="1800" b="0" err="1">
                <a:solidFill>
                  <a:srgbClr val="000000"/>
                </a:solidFill>
                <a:effectLst/>
                <a:latin typeface="Arial" panose="020B0604020202020204" pitchFamily="34" charset="0"/>
                <a:ea typeface="Times New Roman" panose="02020603050405020304" pitchFamily="18" charset="0"/>
              </a:rPr>
              <a:t>prioritising</a:t>
            </a:r>
            <a:r>
              <a:rPr lang="en-US" sz="1800" b="0">
                <a:solidFill>
                  <a:srgbClr val="000000"/>
                </a:solidFill>
                <a:effectLst/>
                <a:latin typeface="Arial" panose="020B0604020202020204" pitchFamily="34" charset="0"/>
                <a:ea typeface="Times New Roman" panose="02020603050405020304" pitchFamily="18" charset="0"/>
              </a:rPr>
              <a:t> prevention and early intervention, occupational therapists help people manage their health and reduce the frequency and need for crisis interventions and care services. </a:t>
            </a:r>
          </a:p>
          <a:p>
            <a:pPr marL="0" indent="0">
              <a:spcAft>
                <a:spcPts val="800"/>
              </a:spcAft>
              <a:buNone/>
            </a:pPr>
            <a:endParaRPr lang="en-US" sz="1800" b="0">
              <a:solidFill>
                <a:srgbClr val="000000"/>
              </a:solidFill>
              <a:effectLst/>
              <a:latin typeface="Arial" panose="020B0604020202020204" pitchFamily="34" charset="0"/>
              <a:ea typeface="Times New Roman" panose="02020603050405020304" pitchFamily="18" charset="0"/>
            </a:endParaRPr>
          </a:p>
          <a:p>
            <a:pPr marL="0" indent="0">
              <a:spcAft>
                <a:spcPts val="800"/>
              </a:spcAft>
              <a:buNone/>
            </a:pPr>
            <a:r>
              <a:rPr lang="en-US" sz="1800" b="0">
                <a:solidFill>
                  <a:srgbClr val="000000"/>
                </a:solidFill>
                <a:effectLst/>
                <a:latin typeface="Arial" panose="020B0604020202020204" pitchFamily="34" charset="0"/>
                <a:ea typeface="Times New Roman" panose="02020603050405020304" pitchFamily="18" charset="0"/>
              </a:rPr>
              <a:t>This will help people to manage their symptoms and needs, and reduce the requirement for hospital and specialist services.</a:t>
            </a:r>
            <a:endParaRPr lang="en-GB" b="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7</a:t>
            </a:fld>
            <a:endParaRPr lang="en-US"/>
          </a:p>
        </p:txBody>
      </p:sp>
    </p:spTree>
    <p:extLst>
      <p:ext uri="{BB962C8B-B14F-4D97-AF65-F5344CB8AC3E}">
        <p14:creationId xmlns:p14="http://schemas.microsoft.com/office/powerpoint/2010/main" val="7179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7F7F7F"/>
                </a:solidFill>
                <a:effectLst/>
                <a:latin typeface="Arial" panose="020B0604020202020204" pitchFamily="34" charset="0"/>
                <a:ea typeface="Arial" panose="020B0604020202020204" pitchFamily="34" charset="0"/>
              </a:rPr>
              <a:t>What’s the value of occupational therapy?</a:t>
            </a:r>
            <a:endParaRPr lang="en-GB"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By helping people live well for longer, occupational therapy saves money and reduces pressure on health and care services.</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Within integrated health and care systems, occupational therapists can deliver better outcomes, reduce strain on health and social care resources, and create a more sustainable system for all.</a:t>
            </a:r>
            <a:endParaRPr lang="en-GB"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8</a:t>
            </a:fld>
            <a:endParaRPr lang="en-US"/>
          </a:p>
        </p:txBody>
      </p:sp>
    </p:spTree>
    <p:extLst>
      <p:ext uri="{BB962C8B-B14F-4D97-AF65-F5344CB8AC3E}">
        <p14:creationId xmlns:p14="http://schemas.microsoft.com/office/powerpoint/2010/main" val="353489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7F7F7F"/>
                </a:solidFill>
                <a:effectLst/>
                <a:latin typeface="Arial" panose="020B0604020202020204" pitchFamily="34" charset="0"/>
                <a:ea typeface="Arial" panose="020B0604020202020204" pitchFamily="34" charset="0"/>
              </a:rPr>
              <a:t>Where is occupational therapy needed?</a:t>
            </a:r>
            <a:endParaRPr lang="en-GB" sz="1200">
              <a:effectLst/>
              <a:latin typeface="Arial" panose="020B0604020202020204" pitchFamily="34" charset="0"/>
              <a:ea typeface="Arial" panose="020B0604020202020204" pitchFamily="34"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occupational therapy workforce needs to be positioned in communities to focus on prevention and early intervention.</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 an ageing population and an increasing complexity of needs, the requirement for occupational therapy will only rise.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By working proactively with people where they are, we will empower people to manage their changing needs and reduce pressure on the NHS and the wider health and care system.</a:t>
            </a:r>
            <a:endParaRPr lang="en-GB" sz="1200">
              <a:effectLst/>
              <a:latin typeface="Aptos" panose="020B0004020202020204" pitchFamily="34" charset="0"/>
              <a:ea typeface="Times New Roman" panose="02020603050405020304" pitchFamily="18" charset="0"/>
              <a:cs typeface="Times New Roman" panose="02020603050405020304" pitchFamily="18" charset="0"/>
            </a:endParaRP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9</a:t>
            </a:fld>
            <a:endParaRPr lang="en-US"/>
          </a:p>
        </p:txBody>
      </p:sp>
    </p:spTree>
    <p:extLst>
      <p:ext uri="{BB962C8B-B14F-4D97-AF65-F5344CB8AC3E}">
        <p14:creationId xmlns:p14="http://schemas.microsoft.com/office/powerpoint/2010/main" val="791550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8" y="720000"/>
            <a:ext cx="6552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dirty="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68000"/>
            <a:ext cx="6084000" cy="1152000"/>
          </a:xfrm>
        </p:spPr>
        <p:txBody>
          <a:bodyPr lIns="0" tIns="0" rIns="0" bIns="0">
            <a:normAutofit/>
          </a:bodyPr>
          <a:lstStyle>
            <a:lvl1pPr marL="0" indent="0">
              <a:buNone/>
              <a:defRPr sz="2400" kern="1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dirty="0">
                <a:solidFill>
                  <a:schemeClr val="bg1"/>
                </a:solidFill>
              </a:rPr>
              <a:t>Click to add subtitle</a:t>
            </a:r>
          </a:p>
        </p:txBody>
      </p:sp>
      <p:pic>
        <p:nvPicPr>
          <p:cNvPr id="7" name="Graphic 6">
            <a:extLst>
              <a:ext uri="{FF2B5EF4-FFF2-40B4-BE49-F238E27FC236}">
                <a16:creationId xmlns:a16="http://schemas.microsoft.com/office/drawing/2014/main" id="{0FA31732-A8F1-BCC2-8452-B135593EF0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58000" y="799200"/>
            <a:ext cx="4852800" cy="5107317"/>
          </a:xfrm>
          <a:prstGeom prst="rect">
            <a:avLst/>
          </a:prstGeom>
        </p:spPr>
      </p:pic>
    </p:spTree>
    <p:extLst>
      <p:ext uri="{BB962C8B-B14F-4D97-AF65-F5344CB8AC3E}">
        <p14:creationId xmlns:p14="http://schemas.microsoft.com/office/powerpoint/2010/main" val="1944989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V6">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dirty="0"/>
              <a:t>Section title</a:t>
            </a:r>
          </a:p>
        </p:txBody>
      </p:sp>
    </p:spTree>
    <p:extLst>
      <p:ext uri="{BB962C8B-B14F-4D97-AF65-F5344CB8AC3E}">
        <p14:creationId xmlns:p14="http://schemas.microsoft.com/office/powerpoint/2010/main" val="1652068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dirty="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6372000"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dirty="0"/>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410317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dirty="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dirty="0"/>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646663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V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dirty="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6372000" y="1440000"/>
            <a:ext cx="5328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dirty="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dirty="0"/>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2462178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dirty="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dirty="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dirty="0"/>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2755912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3ABC2-212A-7DA6-9826-581299F469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4"/>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39" y="756000"/>
            <a:ext cx="3960000" cy="2664000"/>
          </a:xfrm>
        </p:spPr>
        <p:txBody>
          <a:bodyPr lIns="0" tIns="0" rIns="0" bIns="0" anchor="t" anchorCtr="0">
            <a:normAutofit/>
          </a:bodyPr>
          <a:lstStyle>
            <a:lvl1pPr>
              <a:defRPr sz="4000" b="1" kern="100" spc="-40" baseline="0">
                <a:solidFill>
                  <a:schemeClr val="bg1"/>
                </a:solidFill>
              </a:defRPr>
            </a:lvl1pPr>
          </a:lstStyle>
          <a:p>
            <a:r>
              <a:rPr lang="en-GB" noProof="0" dirty="0"/>
              <a:t>Click to </a:t>
            </a:r>
            <a:br>
              <a:rPr lang="en-GB" noProof="0" dirty="0"/>
            </a:br>
            <a:r>
              <a:rPr lang="en-GB" noProof="0" dirty="0"/>
              <a:t>add title</a:t>
            </a:r>
          </a:p>
        </p:txBody>
      </p:sp>
      <p:sp>
        <p:nvSpPr>
          <p:cNvPr id="2" name="Slide Number Placeholder 1">
            <a:extLst>
              <a:ext uri="{FF2B5EF4-FFF2-40B4-BE49-F238E27FC236}">
                <a16:creationId xmlns:a16="http://schemas.microsoft.com/office/drawing/2014/main" id="{D9CFC370-CF67-B11B-E99D-59C29772B77E}"/>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3" name="Footer Placeholder 2">
            <a:extLst>
              <a:ext uri="{FF2B5EF4-FFF2-40B4-BE49-F238E27FC236}">
                <a16:creationId xmlns:a16="http://schemas.microsoft.com/office/drawing/2014/main" id="{A426345C-BF46-6D7C-30AD-99EAA0AB6FF6}"/>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76571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1160000" cy="720000"/>
          </a:xfrm>
        </p:spPr>
        <p:txBody>
          <a:bodyPr lIns="0" tIns="0" rIns="0" bIns="0" anchor="t" anchorCtr="0">
            <a:normAutofit/>
          </a:bodyPr>
          <a:lstStyle>
            <a:lvl1pPr>
              <a:defRPr sz="4000" b="1" kern="100" spc="-40" baseline="0"/>
            </a:lvl1pPr>
          </a:lstStyle>
          <a:p>
            <a:r>
              <a:rPr lang="en-GB" noProof="0" dirty="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3" name="Footer Placeholder 2">
            <a:extLst>
              <a:ext uri="{FF2B5EF4-FFF2-40B4-BE49-F238E27FC236}">
                <a16:creationId xmlns:a16="http://schemas.microsoft.com/office/drawing/2014/main" id="{D2411370-C105-3B78-EA66-C5A76BA1D79B}"/>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91999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2" name="Footer Placeholder 1">
            <a:extLst>
              <a:ext uri="{FF2B5EF4-FFF2-40B4-BE49-F238E27FC236}">
                <a16:creationId xmlns:a16="http://schemas.microsoft.com/office/drawing/2014/main" id="{A3378AC9-2D17-FA83-53E4-36C96C87CA75}"/>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508211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B47B4FD-5EC8-98B6-A431-61EDF0826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dirty="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5724000" y="1800000"/>
            <a:ext cx="594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4" name="Slide Number Placeholder 3">
            <a:extLst>
              <a:ext uri="{FF2B5EF4-FFF2-40B4-BE49-F238E27FC236}">
                <a16:creationId xmlns:a16="http://schemas.microsoft.com/office/drawing/2014/main" id="{248DA359-C132-5DFF-B42B-56CF5B5423A9}"/>
              </a:ext>
            </a:extLst>
          </p:cNvPr>
          <p:cNvSpPr>
            <a:spLocks noGrp="1"/>
          </p:cNvSpPr>
          <p:nvPr>
            <p:ph type="sldNum" sz="quarter" idx="14"/>
          </p:nvPr>
        </p:nvSpPr>
        <p:spPr/>
        <p:txBody>
          <a:bodyPr/>
          <a:lstStyle/>
          <a:p>
            <a:fld id="{BE634052-B349-6340-B91C-DAB0451BF245}" type="slidenum">
              <a:rPr lang="en-GB" smtClean="0"/>
              <a:pPr/>
              <a:t>‹#›</a:t>
            </a:fld>
            <a:endParaRPr lang="en-GB" dirty="0"/>
          </a:p>
        </p:txBody>
      </p:sp>
      <p:sp>
        <p:nvSpPr>
          <p:cNvPr id="5" name="Footer Placeholder 4">
            <a:extLst>
              <a:ext uri="{FF2B5EF4-FFF2-40B4-BE49-F238E27FC236}">
                <a16:creationId xmlns:a16="http://schemas.microsoft.com/office/drawing/2014/main" id="{01D0138D-589D-F135-3501-8AE993015843}"/>
              </a:ext>
            </a:extLst>
          </p:cNvPr>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157321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V2">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E59661B-8423-3C4B-BF02-81B9FA78B5CC}"/>
              </a:ext>
            </a:extLst>
          </p:cNvPr>
          <p:cNvSpPr/>
          <p:nvPr userDrawn="1"/>
        </p:nvSpPr>
        <p:spPr>
          <a:xfrm>
            <a:off x="7380000" y="1800000"/>
            <a:ext cx="4320000" cy="43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Graphic 8">
            <a:extLst>
              <a:ext uri="{FF2B5EF4-FFF2-40B4-BE49-F238E27FC236}">
                <a16:creationId xmlns:a16="http://schemas.microsoft.com/office/drawing/2014/main" id="{02CF25EE-1817-2985-CC1D-34A5CAD36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dirty="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7379999" y="1800000"/>
            <a:ext cx="4320000" cy="4320000"/>
          </a:xfrm>
        </p:spPr>
        <p:txBody>
          <a:bodyPr lIns="0" tIns="0" rIns="0" bIns="144000" anchor="ctr" anchorCtr="0">
            <a:noAutofit/>
          </a:bodyPr>
          <a:lstStyle>
            <a:lvl1pPr marL="0" indent="0" algn="ctr">
              <a:lnSpc>
                <a:spcPct val="90000"/>
              </a:lnSpc>
              <a:spcBef>
                <a:spcPts val="0"/>
              </a:spcBef>
              <a:buNone/>
              <a:defRPr sz="36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Pull out</a:t>
            </a:r>
            <a:br>
              <a:rPr lang="en-GB" noProof="0" dirty="0"/>
            </a:br>
            <a:r>
              <a:rPr lang="en-GB" noProof="0" dirty="0"/>
              <a:t>stat or info</a:t>
            </a:r>
          </a:p>
        </p:txBody>
      </p:sp>
      <p:sp>
        <p:nvSpPr>
          <p:cNvPr id="4" name="Slide Number Placeholder 3">
            <a:extLst>
              <a:ext uri="{FF2B5EF4-FFF2-40B4-BE49-F238E27FC236}">
                <a16:creationId xmlns:a16="http://schemas.microsoft.com/office/drawing/2014/main" id="{BD18A0F5-9DF9-1C01-E7E6-AA1AD212CEC0}"/>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5" name="Footer Placeholder 4">
            <a:extLst>
              <a:ext uri="{FF2B5EF4-FFF2-40B4-BE49-F238E27FC236}">
                <a16:creationId xmlns:a16="http://schemas.microsoft.com/office/drawing/2014/main" id="{65DEF659-50CD-B83A-5300-2A08DE400C33}"/>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669773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720000"/>
            <a:ext cx="11124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dirty="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68000"/>
            <a:ext cx="11124000" cy="1152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dirty="0">
                <a:solidFill>
                  <a:schemeClr val="bg1"/>
                </a:solidFill>
              </a:rPr>
              <a:t>Click to add subtitle</a:t>
            </a:r>
          </a:p>
        </p:txBody>
      </p:sp>
    </p:spTree>
    <p:extLst>
      <p:ext uri="{BB962C8B-B14F-4D97-AF65-F5344CB8AC3E}">
        <p14:creationId xmlns:p14="http://schemas.microsoft.com/office/powerpoint/2010/main" val="1183400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V3">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B84C5A2-BF41-8023-0C47-8D5C43C87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7999"/>
            <a:ext cx="8640000" cy="612000"/>
          </a:xfrm>
        </p:spPr>
        <p:txBody>
          <a:bodyPr lIns="0" tIns="0" rIns="0" bIns="0" anchor="t" anchorCtr="0">
            <a:normAutofit/>
          </a:bodyPr>
          <a:lstStyle>
            <a:lvl1pPr>
              <a:defRPr sz="4000" b="1" kern="100" spc="-40" baseline="0">
                <a:solidFill>
                  <a:schemeClr val="tx1"/>
                </a:solidFill>
              </a:defRPr>
            </a:lvl1pPr>
          </a:lstStyle>
          <a:p>
            <a:r>
              <a:rPr lang="en-GB" noProof="0" dirty="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add text </a:t>
            </a:r>
          </a:p>
          <a:p>
            <a:pPr lvl="1"/>
            <a:r>
              <a:rPr lang="en-GB" noProof="0" dirty="0"/>
              <a:t>Second level</a:t>
            </a:r>
          </a:p>
          <a:p>
            <a:pPr lvl="2"/>
            <a:r>
              <a:rPr lang="en-GB" noProof="0" dirty="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9" name="Oval 8">
            <a:extLst>
              <a:ext uri="{FF2B5EF4-FFF2-40B4-BE49-F238E27FC236}">
                <a16:creationId xmlns:a16="http://schemas.microsoft.com/office/drawing/2014/main" id="{E48EF9CF-3FEE-0645-8457-63F49277ED83}"/>
              </a:ext>
            </a:extLst>
          </p:cNvPr>
          <p:cNvSpPr/>
          <p:nvPr userDrawn="1"/>
        </p:nvSpPr>
        <p:spPr>
          <a:xfrm>
            <a:off x="7380000" y="1800000"/>
            <a:ext cx="4320000" cy="432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hasCustomPrompt="1"/>
          </p:nvPr>
        </p:nvSpPr>
        <p:spPr>
          <a:xfrm>
            <a:off x="7380000" y="1800000"/>
            <a:ext cx="4320000" cy="4320000"/>
          </a:xfrm>
          <a:prstGeom prst="rect">
            <a:avLst/>
          </a:prstGeom>
          <a:noFill/>
        </p:spPr>
        <p:txBody>
          <a:bodyPr wrap="square" lIns="0" tIns="0" rIns="0" bIns="251999" anchor="ctr" anchorCtr="0">
            <a:normAutofit/>
          </a:bodyPr>
          <a:lstStyle>
            <a:lvl1pPr marL="0" indent="0" algn="ctr">
              <a:spcBef>
                <a:spcPts val="0"/>
              </a:spcBef>
              <a:buFontTx/>
              <a:buNone/>
              <a:defRPr sz="2000">
                <a:solidFill>
                  <a:schemeClr val="bg1"/>
                </a:solidFill>
              </a:defRPr>
            </a:lvl1pPr>
          </a:lstStyle>
          <a:p>
            <a:r>
              <a:rPr lang="en-GB" noProof="0" dirty="0"/>
              <a:t>Click icon to add an image</a:t>
            </a:r>
          </a:p>
        </p:txBody>
      </p:sp>
      <p:sp>
        <p:nvSpPr>
          <p:cNvPr id="4" name="Slide Number Placeholder 3">
            <a:extLst>
              <a:ext uri="{FF2B5EF4-FFF2-40B4-BE49-F238E27FC236}">
                <a16:creationId xmlns:a16="http://schemas.microsoft.com/office/drawing/2014/main" id="{3FD3376E-5B86-4FDB-A7F0-453B740A1624}"/>
              </a:ext>
            </a:extLst>
          </p:cNvPr>
          <p:cNvSpPr>
            <a:spLocks noGrp="1"/>
          </p:cNvSpPr>
          <p:nvPr>
            <p:ph type="sldNum" sz="quarter" idx="14"/>
          </p:nvPr>
        </p:nvSpPr>
        <p:spPr/>
        <p:txBody>
          <a:bodyPr/>
          <a:lstStyle/>
          <a:p>
            <a:fld id="{BE634052-B349-6340-B91C-DAB0451BF245}" type="slidenum">
              <a:rPr lang="en-GB" smtClean="0"/>
              <a:pPr/>
              <a:t>‹#›</a:t>
            </a:fld>
            <a:endParaRPr lang="en-GB" dirty="0"/>
          </a:p>
        </p:txBody>
      </p:sp>
      <p:sp>
        <p:nvSpPr>
          <p:cNvPr id="5" name="Footer Placeholder 4">
            <a:extLst>
              <a:ext uri="{FF2B5EF4-FFF2-40B4-BE49-F238E27FC236}">
                <a16:creationId xmlns:a16="http://schemas.microsoft.com/office/drawing/2014/main" id="{1B045AF2-2889-4BA9-A91B-92F2D55624C9}"/>
              </a:ext>
            </a:extLst>
          </p:cNvPr>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392320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V2">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CE53E03-7DDF-EF72-F731-00F499377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8640000" cy="612000"/>
          </a:xfrm>
        </p:spPr>
        <p:txBody>
          <a:bodyPr lIns="0" tIns="0" rIns="0" bIns="0" anchor="t" anchorCtr="0">
            <a:normAutofit/>
          </a:bodyPr>
          <a:lstStyle>
            <a:lvl1pPr>
              <a:defRPr sz="4000" b="1" kern="100" spc="-40" baseline="0"/>
            </a:lvl1pPr>
          </a:lstStyle>
          <a:p>
            <a:r>
              <a:rPr lang="en-GB" noProof="0" dirty="0"/>
              <a:t>Click to edit title style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8" y="2412000"/>
            <a:ext cx="8640000" cy="3311999"/>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edit text styles</a:t>
            </a:r>
          </a:p>
          <a:p>
            <a:pPr lvl="1"/>
            <a:r>
              <a:rPr lang="en-GB" noProof="0" dirty="0"/>
              <a:t>Second level</a:t>
            </a:r>
          </a:p>
          <a:p>
            <a:pPr lvl="2"/>
            <a:r>
              <a:rPr lang="en-GB" noProof="0" dirty="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AAC1881E-65B5-84D5-22A7-D5448A1F1243}"/>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6" name="Footer Placeholder 5">
            <a:extLst>
              <a:ext uri="{FF2B5EF4-FFF2-40B4-BE49-F238E27FC236}">
                <a16:creationId xmlns:a16="http://schemas.microsoft.com/office/drawing/2014/main" id="{54835505-A162-0CB2-449C-2DFDB1BA1C79}"/>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140386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V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15E885-2C75-5C1F-82EE-1BF3ABC36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412000"/>
            <a:ext cx="7560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edit text styles</a:t>
            </a:r>
          </a:p>
          <a:p>
            <a:pPr lvl="1"/>
            <a:r>
              <a:rPr lang="en-GB" noProof="0" dirty="0"/>
              <a:t>Second level</a:t>
            </a:r>
          </a:p>
          <a:p>
            <a:pPr lvl="2"/>
            <a:r>
              <a:rPr lang="en-GB" noProof="0" dirty="0"/>
              <a:t>Third level</a:t>
            </a:r>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23999" y="2412000"/>
            <a:ext cx="3240000" cy="3240000"/>
          </a:xfrm>
        </p:spPr>
        <p:txBody>
          <a:bodyPr lIns="0" tIns="0" rIns="0" bIns="144000" anchor="ctr" anchorCtr="0">
            <a:noAutofit/>
          </a:bodyPr>
          <a:lstStyle>
            <a:lvl1pPr marL="0" indent="0" algn="ctr">
              <a:spcBef>
                <a:spcPts val="0"/>
              </a:spcBef>
              <a:buNone/>
              <a:defRPr sz="30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Pull out </a:t>
            </a:r>
            <a:br>
              <a:rPr lang="en-GB" noProof="0" dirty="0"/>
            </a:br>
            <a:r>
              <a:rPr lang="en-GB" noProof="0" dirty="0"/>
              <a:t>stat or info</a:t>
            </a:r>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78000"/>
            <a:ext cx="8640000" cy="612000"/>
          </a:xfrm>
        </p:spPr>
        <p:txBody>
          <a:bodyPr lIns="0" tIns="0" rIns="0" bIns="0" anchor="t" anchorCtr="0">
            <a:normAutofit/>
          </a:bodyPr>
          <a:lstStyle>
            <a:lvl1pPr>
              <a:defRPr sz="4000" b="1" kern="100" spc="-40" baseline="0"/>
            </a:lvl1pPr>
          </a:lstStyle>
          <a:p>
            <a:r>
              <a:rPr lang="en-GB" noProof="0" dirty="0"/>
              <a:t>Click to edit title style</a:t>
            </a:r>
          </a:p>
        </p:txBody>
      </p:sp>
      <p:sp>
        <p:nvSpPr>
          <p:cNvPr id="2" name="Slide Number Placeholder 1">
            <a:extLst>
              <a:ext uri="{FF2B5EF4-FFF2-40B4-BE49-F238E27FC236}">
                <a16:creationId xmlns:a16="http://schemas.microsoft.com/office/drawing/2014/main" id="{26BD641C-390B-C316-7ECC-C25B2E1A9FCC}"/>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3" name="Footer Placeholder 2">
            <a:extLst>
              <a:ext uri="{FF2B5EF4-FFF2-40B4-BE49-F238E27FC236}">
                <a16:creationId xmlns:a16="http://schemas.microsoft.com/office/drawing/2014/main" id="{7F7D1593-FF3E-DCF1-357D-7118C4194923}"/>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538036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V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4D79519-81C8-42D1-24FD-3916041E37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412000"/>
            <a:ext cx="5796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edit text styles</a:t>
            </a:r>
          </a:p>
          <a:p>
            <a:pPr lvl="1"/>
            <a:r>
              <a:rPr lang="en-GB" noProof="0" dirty="0"/>
              <a:t>Second level</a:t>
            </a:r>
          </a:p>
          <a:p>
            <a:pPr lvl="2"/>
            <a:r>
              <a:rPr lang="en-GB" noProof="0" dirty="0"/>
              <a:t>Third level</a:t>
            </a:r>
          </a:p>
        </p:txBody>
      </p:sp>
      <p:sp>
        <p:nvSpPr>
          <p:cNvPr id="13" name="Oval 12">
            <a:extLst>
              <a:ext uri="{FF2B5EF4-FFF2-40B4-BE49-F238E27FC236}">
                <a16:creationId xmlns:a16="http://schemas.microsoft.com/office/drawing/2014/main" id="{C4189D1B-F290-C64F-A0C7-4BBB06A0103F}"/>
              </a:ext>
            </a:extLst>
          </p:cNvPr>
          <p:cNvSpPr>
            <a:spLocks noChangeAspect="1"/>
          </p:cNvSpPr>
          <p:nvPr userDrawn="1"/>
        </p:nvSpPr>
        <p:spPr>
          <a:xfrm>
            <a:off x="7416000" y="1692000"/>
            <a:ext cx="4248000" cy="42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hasCustomPrompt="1"/>
          </p:nvPr>
        </p:nvSpPr>
        <p:spPr>
          <a:xfrm>
            <a:off x="7416000" y="1691998"/>
            <a:ext cx="4248000" cy="4248001"/>
          </a:xfrm>
          <a:prstGeom prst="rect">
            <a:avLst/>
          </a:prstGeom>
          <a:noFill/>
        </p:spPr>
        <p:txBody>
          <a:bodyPr wrap="square" lIns="0" tIns="0" rIns="0" bIns="144000" anchor="ctr" anchorCtr="0">
            <a:noAutofit/>
          </a:bodyPr>
          <a:lstStyle>
            <a:lvl1pPr marL="0" indent="0" algn="ctr">
              <a:spcBef>
                <a:spcPts val="0"/>
              </a:spcBef>
              <a:buFontTx/>
              <a:buNone/>
              <a:defRPr sz="2000">
                <a:solidFill>
                  <a:schemeClr val="bg1"/>
                </a:solidFill>
              </a:defRPr>
            </a:lvl1pPr>
          </a:lstStyle>
          <a:p>
            <a:r>
              <a:rPr lang="en-GB" noProof="0" dirty="0"/>
              <a:t>Click icon to add an image</a:t>
            </a:r>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lvl1pPr>
          </a:lstStyle>
          <a:p>
            <a:r>
              <a:rPr lang="en-GB" noProof="0" dirty="0"/>
              <a:t>Click to edit title style</a:t>
            </a:r>
          </a:p>
        </p:txBody>
      </p:sp>
      <p:sp>
        <p:nvSpPr>
          <p:cNvPr id="2" name="Slide Number Placeholder 1">
            <a:extLst>
              <a:ext uri="{FF2B5EF4-FFF2-40B4-BE49-F238E27FC236}">
                <a16:creationId xmlns:a16="http://schemas.microsoft.com/office/drawing/2014/main" id="{4DDFE8C8-ABCD-5D90-A7D1-06D080215B97}"/>
              </a:ext>
            </a:extLst>
          </p:cNvPr>
          <p:cNvSpPr>
            <a:spLocks noGrp="1"/>
          </p:cNvSpPr>
          <p:nvPr>
            <p:ph type="sldNum" sz="quarter" idx="13"/>
          </p:nvPr>
        </p:nvSpPr>
        <p:spPr/>
        <p:txBody>
          <a:bodyPr/>
          <a:lstStyle/>
          <a:p>
            <a:fld id="{BE634052-B349-6340-B91C-DAB0451BF245}" type="slidenum">
              <a:rPr lang="en-GB" smtClean="0"/>
              <a:pPr/>
              <a:t>‹#›</a:t>
            </a:fld>
            <a:endParaRPr lang="en-GB" dirty="0"/>
          </a:p>
        </p:txBody>
      </p:sp>
      <p:sp>
        <p:nvSpPr>
          <p:cNvPr id="3" name="Footer Placeholder 2">
            <a:extLst>
              <a:ext uri="{FF2B5EF4-FFF2-40B4-BE49-F238E27FC236}">
                <a16:creationId xmlns:a16="http://schemas.microsoft.com/office/drawing/2014/main" id="{338A2AF2-1910-15A7-64BD-E9499CA15B8E}"/>
              </a:ext>
            </a:extLst>
          </p:cNvPr>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1941208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4FFAE73-AE10-F993-C2A0-FA5AE10F2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378000"/>
            <a:ext cx="5904000" cy="612000"/>
          </a:xfrm>
        </p:spPr>
        <p:txBody>
          <a:bodyPr lIns="0" tIns="0" rIns="0" bIns="0" anchor="t" anchorCtr="0">
            <a:normAutofit/>
          </a:bodyPr>
          <a:lstStyle>
            <a:lvl1pPr>
              <a:defRPr sz="4000" b="1" kern="100" spc="-40" baseline="0"/>
            </a:lvl1pPr>
          </a:lstStyle>
          <a:p>
            <a:r>
              <a:rPr lang="en-GB" noProof="0" dirty="0"/>
              <a:t>Click to edit title style</a:t>
            </a:r>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0" y="-1"/>
            <a:ext cx="5472000" cy="5760000"/>
          </a:xfrm>
          <a:prstGeom prst="rect">
            <a:avLst/>
          </a:prstGeom>
          <a:noFill/>
        </p:spPr>
        <p:txBody>
          <a:bodyPr wrap="none" lIns="0" tIns="0" rIns="0" bIns="0" anchor="ctr" anchorCtr="0">
            <a:noAutofit/>
          </a:bodyPr>
          <a:lstStyle>
            <a:lvl1pPr marL="0" indent="0" algn="ctr">
              <a:spcBef>
                <a:spcPts val="0"/>
              </a:spcBef>
              <a:buFontTx/>
              <a:buNone/>
              <a:defRPr sz="2000">
                <a:solidFill>
                  <a:schemeClr val="bg1"/>
                </a:solidFill>
              </a:defRPr>
            </a:lvl1pPr>
          </a:lstStyle>
          <a:p>
            <a:r>
              <a:rPr lang="en-GB" noProof="0" dirty="0"/>
              <a:t>Delete placeholder or </a:t>
            </a:r>
            <a:br>
              <a:rPr lang="en-GB" noProof="0" dirty="0"/>
            </a:br>
            <a:r>
              <a:rPr lang="en-GB" noProof="0" dirty="0"/>
              <a:t>click icon to add an image</a:t>
            </a:r>
          </a:p>
        </p:txBody>
      </p:sp>
      <p:sp>
        <p:nvSpPr>
          <p:cNvPr id="3" name="Text Placeholder 2">
            <a:extLst>
              <a:ext uri="{FF2B5EF4-FFF2-40B4-BE49-F238E27FC236}">
                <a16:creationId xmlns:a16="http://schemas.microsoft.com/office/drawing/2014/main" id="{2822BAB6-FC2D-479D-72FA-32C27B9FF34D}"/>
              </a:ext>
            </a:extLst>
          </p:cNvPr>
          <p:cNvSpPr>
            <a:spLocks noGrp="1"/>
          </p:cNvSpPr>
          <p:nvPr>
            <p:ph type="body" sz="quarter" idx="14"/>
          </p:nvPr>
        </p:nvSpPr>
        <p:spPr>
          <a:xfrm>
            <a:off x="5797550" y="1800000"/>
            <a:ext cx="5903913" cy="4248000"/>
          </a:xfrm>
        </p:spPr>
        <p:txBody>
          <a:bodyPr/>
          <a:lstStyle>
            <a:lvl1pPr marL="216000" indent="-216000">
              <a:lnSpc>
                <a:spcPct val="102000"/>
              </a:lnSpc>
              <a:defRPr sz="2600"/>
            </a:lvl1pPr>
            <a:lvl2pPr marL="432000" indent="-208800">
              <a:lnSpc>
                <a:spcPct val="102000"/>
              </a:lnSpc>
              <a:defRPr sz="2300"/>
            </a:lvl2pPr>
            <a:lvl3pPr marL="640800" indent="-187200">
              <a:lnSpc>
                <a:spcPct val="102000"/>
              </a:lnSpc>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D0A56902-8526-09E3-ABEA-138858ABF7AC}"/>
              </a:ext>
            </a:extLst>
          </p:cNvPr>
          <p:cNvSpPr>
            <a:spLocks noGrp="1"/>
          </p:cNvSpPr>
          <p:nvPr>
            <p:ph type="sldNum" sz="quarter" idx="15"/>
          </p:nvPr>
        </p:nvSpPr>
        <p:spPr/>
        <p:txBody>
          <a:bodyPr/>
          <a:lstStyle/>
          <a:p>
            <a:fld id="{BE634052-B349-6340-B91C-DAB0451BF245}" type="slidenum">
              <a:rPr lang="en-GB" smtClean="0"/>
              <a:pPr/>
              <a:t>‹#›</a:t>
            </a:fld>
            <a:endParaRPr lang="en-GB" dirty="0"/>
          </a:p>
        </p:txBody>
      </p:sp>
      <p:sp>
        <p:nvSpPr>
          <p:cNvPr id="2" name="Footer Placeholder 1">
            <a:extLst>
              <a:ext uri="{FF2B5EF4-FFF2-40B4-BE49-F238E27FC236}">
                <a16:creationId xmlns:a16="http://schemas.microsoft.com/office/drawing/2014/main" id="{3BBE834C-023D-BFA3-4F7B-164DE78EF281}"/>
              </a:ext>
            </a:extLst>
          </p:cNvPr>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3258740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V2">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C6B77D7-759B-32C2-EE54-A8C2601DE2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79467" cy="6858000"/>
          </a:xfrm>
          <a:prstGeom prst="rect">
            <a:avLst/>
          </a:prstGeom>
        </p:spPr>
      </p:pic>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378000"/>
            <a:ext cx="7560000" cy="612000"/>
          </a:xfrm>
        </p:spPr>
        <p:txBody>
          <a:bodyPr lIns="0" tIns="0" rIns="0" bIns="0" anchor="t" anchorCtr="0">
            <a:normAutofit/>
          </a:bodyPr>
          <a:lstStyle>
            <a:lvl1pPr>
              <a:defRPr sz="4000" b="1" kern="100" spc="-40" baseline="0"/>
            </a:lvl1pPr>
          </a:lstStyle>
          <a:p>
            <a:r>
              <a:rPr lang="en-GB" noProof="0" dirty="0"/>
              <a:t>Click to edit title style</a:t>
            </a:r>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1800000"/>
            <a:ext cx="6048000" cy="3960000"/>
          </a:xfrm>
        </p:spPr>
        <p:txBody>
          <a:bodyPr lIns="0" tIns="0" rIns="0" bIns="0">
            <a:normAutofit/>
          </a:bodyPr>
          <a:lstStyle>
            <a:lvl1pPr marL="216000" indent="-216000">
              <a:lnSpc>
                <a:spcPct val="102000"/>
              </a:lnSpc>
              <a:buClr>
                <a:schemeClr val="tx1"/>
              </a:buClr>
              <a:defRPr>
                <a:solidFill>
                  <a:schemeClr val="tx1"/>
                </a:solidFill>
              </a:defRPr>
            </a:lvl1pPr>
            <a:lvl2pPr marL="432000" indent="-208800">
              <a:lnSpc>
                <a:spcPct val="102000"/>
              </a:lnSpc>
              <a:buClr>
                <a:schemeClr val="tx1"/>
              </a:buClr>
              <a:defRPr baseline="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edit text styles</a:t>
            </a:r>
          </a:p>
          <a:p>
            <a:pPr lvl="1"/>
            <a:r>
              <a:rPr lang="en-GB" noProof="0" dirty="0"/>
              <a:t>Second level</a:t>
            </a:r>
          </a:p>
          <a:p>
            <a:pPr lvl="2"/>
            <a:r>
              <a:rPr lang="en-GB" noProof="0" dirty="0"/>
              <a:t>Third level</a:t>
            </a:r>
          </a:p>
        </p:txBody>
      </p:sp>
      <p:pic>
        <p:nvPicPr>
          <p:cNvPr id="12" name="Graphic 11">
            <a:extLst>
              <a:ext uri="{FF2B5EF4-FFF2-40B4-BE49-F238E27FC236}">
                <a16:creationId xmlns:a16="http://schemas.microsoft.com/office/drawing/2014/main" id="{D84FFDDA-CA76-8F05-EDBB-85ACC563C52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58000" y="799200"/>
            <a:ext cx="4852800" cy="5107317"/>
          </a:xfrm>
          <a:prstGeom prst="rect">
            <a:avLst/>
          </a:prstGeom>
        </p:spPr>
      </p:pic>
      <p:sp>
        <p:nvSpPr>
          <p:cNvPr id="4" name="Slide Number Placeholder 3">
            <a:extLst>
              <a:ext uri="{FF2B5EF4-FFF2-40B4-BE49-F238E27FC236}">
                <a16:creationId xmlns:a16="http://schemas.microsoft.com/office/drawing/2014/main" id="{E51E6474-8453-F258-816C-79D7B95AC120}"/>
              </a:ext>
            </a:extLst>
          </p:cNvPr>
          <p:cNvSpPr>
            <a:spLocks noGrp="1"/>
          </p:cNvSpPr>
          <p:nvPr>
            <p:ph type="sldNum" sz="quarter" idx="10"/>
          </p:nvPr>
        </p:nvSpPr>
        <p:spPr/>
        <p:txBody>
          <a:bodyPr/>
          <a:lstStyle>
            <a:lvl1pPr>
              <a:defRPr>
                <a:solidFill>
                  <a:schemeClr val="bg1"/>
                </a:solidFill>
              </a:defRPr>
            </a:lvl1pPr>
          </a:lstStyle>
          <a:p>
            <a:fld id="{BE634052-B349-6340-B91C-DAB0451BF245}" type="slidenum">
              <a:rPr lang="en-GB" smtClean="0"/>
              <a:pPr/>
              <a:t>‹#›</a:t>
            </a:fld>
            <a:endParaRPr lang="en-GB" dirty="0"/>
          </a:p>
        </p:txBody>
      </p:sp>
    </p:spTree>
    <p:extLst>
      <p:ext uri="{BB962C8B-B14F-4D97-AF65-F5344CB8AC3E}">
        <p14:creationId xmlns:p14="http://schemas.microsoft.com/office/powerpoint/2010/main" val="2425600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2988000"/>
            <a:ext cx="7920000" cy="1332000"/>
          </a:xfrm>
        </p:spPr>
        <p:txBody>
          <a:bodyPr lIns="0" tIns="0" rIns="0" bIns="0" anchor="ctr" anchorCtr="0">
            <a:normAutofit/>
          </a:bodyPr>
          <a:lstStyle>
            <a:lvl1pPr marL="0" indent="0" algn="l">
              <a:buNone/>
              <a:defRPr sz="4000" kern="100"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add title</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12000"/>
            <a:ext cx="1584000" cy="396000"/>
          </a:xfrm>
          <a:prstGeom prst="rect">
            <a:avLst/>
          </a:prstGeom>
        </p:spPr>
      </p:pic>
    </p:spTree>
    <p:extLst>
      <p:ext uri="{BB962C8B-B14F-4D97-AF65-F5344CB8AC3E}">
        <p14:creationId xmlns:p14="http://schemas.microsoft.com/office/powerpoint/2010/main" val="767388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User guidance and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en-GB" sz="1600" dirty="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dirty="0">
                <a:solidFill>
                  <a:schemeClr val="tx1"/>
                </a:solidFill>
                <a:effectLst/>
                <a:latin typeface="Arial" charset="0"/>
                <a:ea typeface="+mn-ea"/>
                <a:cs typeface="+mn-cs"/>
              </a:rPr>
              <a:t>Always use this PPT template and don't change colours, fonts, text size or create different designs. See the brand book for more guidance.</a:t>
            </a:r>
            <a:endParaRPr lang="en-GB"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Text slides</a:t>
            </a: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Use the </a:t>
            </a:r>
            <a:r>
              <a:rPr lang="en-GB" altLang="da-DK" sz="1200" b="1" noProof="1">
                <a:solidFill>
                  <a:schemeClr val="tx1"/>
                </a:solidFill>
                <a:latin typeface="Arial" panose="020B0604020202020204" pitchFamily="34" charset="0"/>
                <a:cs typeface="Arial" panose="020B0604020202020204" pitchFamily="34" charset="0"/>
              </a:rPr>
              <a:t>TAB</a:t>
            </a:r>
            <a:r>
              <a:rPr lang="en-GB" altLang="da-DK" sz="1200" b="0" noProof="1">
                <a:solidFill>
                  <a:schemeClr val="tx1"/>
                </a:solidFill>
                <a:latin typeface="Arial" panose="020B0604020202020204" pitchFamily="34" charset="0"/>
                <a:cs typeface="Arial" panose="020B0604020202020204" pitchFamily="34" charset="0"/>
              </a:rPr>
              <a:t>-key</a:t>
            </a:r>
            <a:r>
              <a:rPr lang="en-GB" altLang="da-DK" sz="1200" b="0" baseline="0" noProof="1">
                <a:solidFill>
                  <a:schemeClr val="tx1"/>
                </a:solidFill>
                <a:latin typeface="Arial" panose="020B0604020202020204" pitchFamily="34" charset="0"/>
                <a:cs typeface="Arial" panose="020B0604020202020204" pitchFamily="34" charset="0"/>
              </a:rPr>
              <a:t> to jump through </a:t>
            </a:r>
            <a:br>
              <a:rPr lang="en-GB" altLang="da-DK" sz="1200" b="0" baseline="0" noProof="1">
                <a:solidFill>
                  <a:schemeClr val="tx1"/>
                </a:solidFill>
                <a:latin typeface="Arial" panose="020B0604020202020204" pitchFamily="34" charset="0"/>
                <a:cs typeface="Arial" panose="020B0604020202020204" pitchFamily="34" charset="0"/>
              </a:rPr>
            </a:br>
            <a:r>
              <a:rPr lang="en-GB" altLang="da-DK" sz="1200" b="0" baseline="0" noProof="1">
                <a:solidFill>
                  <a:schemeClr val="tx1"/>
                </a:solidFill>
                <a:latin typeface="Arial" panose="020B0604020202020204" pitchFamily="34" charset="0"/>
                <a:cs typeface="Arial" panose="020B0604020202020204" pitchFamily="34" charset="0"/>
              </a:rPr>
              <a:t>levels. Click </a:t>
            </a:r>
            <a:r>
              <a:rPr lang="en-GB" altLang="da-DK" sz="1200" b="1" baseline="0" noProof="1">
                <a:solidFill>
                  <a:schemeClr val="tx1"/>
                </a:solidFill>
                <a:latin typeface="Arial" panose="020B0604020202020204" pitchFamily="34" charset="0"/>
                <a:cs typeface="Arial" panose="020B0604020202020204" pitchFamily="34" charset="0"/>
              </a:rPr>
              <a:t>ENTER</a:t>
            </a:r>
            <a:r>
              <a:rPr lang="en-GB" altLang="da-DK" sz="1200" b="0" baseline="0" noProof="1">
                <a:solidFill>
                  <a:schemeClr val="tx1"/>
                </a:solidFill>
                <a:latin typeface="Arial" panose="020B0604020202020204" pitchFamily="34" charset="0"/>
                <a:cs typeface="Arial" panose="020B0604020202020204" pitchFamily="34" charset="0"/>
              </a:rPr>
              <a:t>, then </a:t>
            </a:r>
            <a:r>
              <a:rPr lang="en-GB" altLang="da-DK" sz="1200" b="1" baseline="0" noProof="1">
                <a:solidFill>
                  <a:schemeClr val="tx1"/>
                </a:solidFill>
                <a:latin typeface="Arial" panose="020B0604020202020204" pitchFamily="34" charset="0"/>
                <a:cs typeface="Arial" panose="020B0604020202020204" pitchFamily="34" charset="0"/>
              </a:rPr>
              <a:t>TAB</a:t>
            </a:r>
            <a:r>
              <a:rPr lang="en-GB"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1200" b="0" baseline="0" noProof="1">
                <a:solidFill>
                  <a:schemeClr val="tx1"/>
                </a:solidFill>
                <a:latin typeface="Arial" panose="020B0604020202020204" pitchFamily="34" charset="0"/>
                <a:cs typeface="Arial" panose="020B0604020202020204" pitchFamily="34" charset="0"/>
              </a:rPr>
              <a:t>To go back in levels use </a:t>
            </a:r>
            <a:r>
              <a:rPr lang="en-GB" altLang="da-DK" sz="1200" b="1" baseline="0" noProof="1">
                <a:solidFill>
                  <a:schemeClr val="tx1"/>
                </a:solidFill>
                <a:latin typeface="Arial" panose="020B0604020202020204" pitchFamily="34" charset="0"/>
                <a:cs typeface="Arial" panose="020B0604020202020204" pitchFamily="34" charset="0"/>
              </a:rPr>
              <a:t>SHIFT-TAB</a:t>
            </a:r>
            <a:endParaRPr lang="en-GB"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1200" noProof="1">
                <a:solidFill>
                  <a:schemeClr val="tx1"/>
                </a:solidFill>
                <a:latin typeface="Arial" panose="020B0604020202020204" pitchFamily="34" charset="0"/>
                <a:cs typeface="Arial" panose="020B0604020202020204" pitchFamily="34" charset="0"/>
              </a:rPr>
              <a:t>Alternatively, </a:t>
            </a:r>
            <a:r>
              <a:rPr lang="en-GB" sz="1200" b="1" noProof="1">
                <a:solidFill>
                  <a:schemeClr val="tx1"/>
                </a:solidFill>
                <a:latin typeface="Arial" panose="020B0604020202020204" pitchFamily="34" charset="0"/>
                <a:cs typeface="Arial" panose="020B0604020202020204" pitchFamily="34" charset="0"/>
              </a:rPr>
              <a:t>Increase</a:t>
            </a:r>
            <a:r>
              <a:rPr lang="en-GB" sz="1200" baseline="0" noProof="1">
                <a:solidFill>
                  <a:schemeClr val="tx1"/>
                </a:solidFill>
                <a:latin typeface="Arial" panose="020B0604020202020204" pitchFamily="34" charset="0"/>
                <a:cs typeface="Arial" panose="020B0604020202020204" pitchFamily="34" charset="0"/>
              </a:rPr>
              <a:t> and</a:t>
            </a:r>
            <a:br>
              <a:rPr lang="en-GB" sz="1200" baseline="0" noProof="1">
                <a:solidFill>
                  <a:schemeClr val="tx1"/>
                </a:solidFill>
                <a:latin typeface="Arial" panose="020B0604020202020204" pitchFamily="34" charset="0"/>
                <a:cs typeface="Arial" panose="020B0604020202020204" pitchFamily="34" charset="0"/>
              </a:rPr>
            </a:br>
            <a:r>
              <a:rPr lang="en-GB" sz="1200" b="1" baseline="0" noProof="1">
                <a:solidFill>
                  <a:schemeClr val="tx1"/>
                </a:solidFill>
                <a:latin typeface="Arial" panose="020B0604020202020204" pitchFamily="34" charset="0"/>
                <a:cs typeface="Arial" panose="020B0604020202020204" pitchFamily="34" charset="0"/>
              </a:rPr>
              <a:t>Decrease </a:t>
            </a:r>
            <a:r>
              <a:rPr lang="en-GB" sz="1200" baseline="0" noProof="1">
                <a:solidFill>
                  <a:schemeClr val="tx1"/>
                </a:solidFill>
                <a:latin typeface="Arial" panose="020B0604020202020204" pitchFamily="34" charset="0"/>
                <a:cs typeface="Arial" panose="020B0604020202020204" pitchFamily="34" charset="0"/>
              </a:rPr>
              <a:t>list level can be used</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HINT: </a:t>
            </a:r>
            <a:r>
              <a:rPr lang="en-GB"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Delete bullet for regular text.</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Click on the bullet button to reapply</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Click on the menu </a:t>
            </a:r>
            <a:r>
              <a:rPr lang="en-GB" altLang="da-DK" sz="1200" b="1" noProof="1">
                <a:solidFill>
                  <a:schemeClr val="tx1"/>
                </a:solidFill>
                <a:latin typeface="Arial" panose="020B0604020202020204" pitchFamily="34" charset="0"/>
                <a:cs typeface="Arial" panose="020B0604020202020204" pitchFamily="34" charset="0"/>
              </a:rPr>
              <a:t>New Slide </a:t>
            </a:r>
            <a:r>
              <a:rPr lang="en-GB" altLang="da-DK" sz="1200" b="0" noProof="1">
                <a:solidFill>
                  <a:schemeClr val="tx1"/>
                </a:solidFill>
                <a:latin typeface="Arial" panose="020B0604020202020204" pitchFamily="34" charset="0"/>
                <a:cs typeface="Arial" panose="020B0604020202020204" pitchFamily="34" charset="0"/>
              </a:rPr>
              <a:t>in the </a:t>
            </a:r>
            <a:r>
              <a:rPr lang="en-GB" altLang="da-DK" sz="1200" b="1" noProof="1">
                <a:solidFill>
                  <a:schemeClr val="tx1"/>
                </a:solidFill>
                <a:latin typeface="Arial" panose="020B0604020202020204" pitchFamily="34" charset="0"/>
                <a:cs typeface="Arial" panose="020B0604020202020204" pitchFamily="34" charset="0"/>
              </a:rPr>
              <a:t>Home</a:t>
            </a:r>
            <a:r>
              <a:rPr lang="en-GB" altLang="da-DK" sz="1200" b="0" noProof="1">
                <a:solidFill>
                  <a:schemeClr val="tx1"/>
                </a:solidFill>
                <a:latin typeface="Arial" panose="020B0604020202020204" pitchFamily="34" charset="0"/>
                <a:cs typeface="Arial" panose="020B0604020202020204" pitchFamily="34" charset="0"/>
              </a:rPr>
              <a:t> tab to insert a new slide</a:t>
            </a:r>
            <a:br>
              <a:rPr lang="en-GB" altLang="da-DK" sz="1200" b="0" noProof="1">
                <a:solidFill>
                  <a:schemeClr val="tx1"/>
                </a:solidFill>
                <a:latin typeface="Arial" panose="020B0604020202020204" pitchFamily="34" charset="0"/>
                <a:cs typeface="Arial" panose="020B0604020202020204" pitchFamily="34" charset="0"/>
              </a:rPr>
            </a:br>
            <a:br>
              <a:rPr lang="en-GB" altLang="da-DK" sz="1200" b="0" noProof="1">
                <a:solidFill>
                  <a:schemeClr val="tx1"/>
                </a:solidFill>
                <a:latin typeface="Arial" panose="020B0604020202020204" pitchFamily="34" charset="0"/>
                <a:cs typeface="Arial" panose="020B0604020202020204" pitchFamily="34" charset="0"/>
              </a:rPr>
            </a:br>
            <a:endParaRPr lang="en-GB" sz="1200" b="0" i="0" dirty="0">
              <a:solidFill>
                <a:schemeClr val="tx1"/>
              </a:solidFill>
              <a:latin typeface="Arial" panose="020B0604020202020204" pitchFamily="34"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1" noProof="1">
                <a:solidFill>
                  <a:schemeClr val="tx1"/>
                </a:solidFill>
                <a:latin typeface="Arial" panose="020B0604020202020204" pitchFamily="34" charset="0"/>
                <a:cs typeface="Arial" panose="020B0604020202020204" pitchFamily="34" charset="0"/>
              </a:rPr>
              <a:t>Change layout</a:t>
            </a:r>
            <a:endParaRPr lang="en-GB"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en-GB" sz="1200" b="0" i="0" dirty="0">
                <a:solidFill>
                  <a:schemeClr val="tx1"/>
                </a:solidFill>
                <a:latin typeface="Arial" panose="020B0604020202020204" pitchFamily="34" charset="0"/>
                <a:ea typeface="Times New Roman" panose="02020603050405020304" pitchFamily="18" charset="0"/>
              </a:rPr>
              <a:t>Click on the arrow next to Layout</a:t>
            </a:r>
            <a:br>
              <a:rPr lang="en-GB" sz="1200" b="0" i="0" dirty="0">
                <a:solidFill>
                  <a:schemeClr val="tx1"/>
                </a:solidFill>
                <a:latin typeface="Arial" panose="020B0604020202020204" pitchFamily="34" charset="0"/>
                <a:ea typeface="Times New Roman" panose="02020603050405020304" pitchFamily="18" charset="0"/>
              </a:rPr>
            </a:br>
            <a:r>
              <a:rPr lang="en-GB" sz="1200" b="0" i="0" dirty="0">
                <a:solidFill>
                  <a:schemeClr val="tx1"/>
                </a:solidFill>
                <a:latin typeface="Arial" panose="020B0604020202020204" pitchFamily="34" charset="0"/>
                <a:ea typeface="Times New Roman" panose="02020603050405020304" pitchFamily="18" charset="0"/>
              </a:rPr>
              <a:t>to view a dropdown menu of </a:t>
            </a:r>
            <a:br>
              <a:rPr lang="en-GB" sz="1200" b="0" i="0" dirty="0">
                <a:solidFill>
                  <a:schemeClr val="tx1"/>
                </a:solidFill>
                <a:latin typeface="Arial" panose="020B0604020202020204" pitchFamily="34" charset="0"/>
                <a:ea typeface="Times New Roman" panose="02020603050405020304" pitchFamily="18" charset="0"/>
              </a:rPr>
            </a:br>
            <a:r>
              <a:rPr lang="en-GB" sz="1200" b="0" i="0" dirty="0">
                <a:solidFill>
                  <a:schemeClr val="tx1"/>
                </a:solidFill>
                <a:latin typeface="Arial" panose="020B0604020202020204" pitchFamily="34" charset="0"/>
                <a:ea typeface="Times New Roman" panose="02020603050405020304" pitchFamily="18" charset="0"/>
              </a:rPr>
              <a:t>possible slide layouts</a:t>
            </a:r>
          </a:p>
          <a:p>
            <a:pPr fontAlgn="auto">
              <a:spcBef>
                <a:spcPts val="1200"/>
              </a:spcBef>
              <a:spcAft>
                <a:spcPts val="600"/>
              </a:spcAft>
              <a:buFont typeface="+mj-lt"/>
              <a:buNone/>
              <a:defRPr/>
            </a:pPr>
            <a:r>
              <a:rPr lang="en-GB"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1200" noProof="1">
                <a:solidFill>
                  <a:schemeClr val="tx1"/>
                </a:solidFill>
                <a:latin typeface="Arial" panose="020B0604020202020204" pitchFamily="34" charset="0"/>
                <a:cs typeface="Arial" panose="020B0604020202020204" pitchFamily="34" charset="0"/>
              </a:rPr>
              <a:t>Click the </a:t>
            </a:r>
            <a:r>
              <a:rPr lang="en-GB" altLang="da-DK" sz="1200" b="1" baseline="0" noProof="1">
                <a:solidFill>
                  <a:schemeClr val="tx1"/>
                </a:solidFill>
                <a:latin typeface="Arial" panose="020B0604020202020204" pitchFamily="34" charset="0"/>
                <a:cs typeface="Arial" panose="020B0604020202020204" pitchFamily="34" charset="0"/>
              </a:rPr>
              <a:t>Reset </a:t>
            </a:r>
            <a:r>
              <a:rPr lang="en-GB" altLang="da-DK" sz="1200" noProof="1">
                <a:solidFill>
                  <a:schemeClr val="tx1"/>
                </a:solidFill>
                <a:latin typeface="Arial" panose="020B0604020202020204" pitchFamily="34" charset="0"/>
                <a:cs typeface="Arial" panose="020B0604020202020204" pitchFamily="34" charset="0"/>
              </a:rPr>
              <a:t>menu to reset position, size</a:t>
            </a:r>
            <a:r>
              <a:rPr lang="en-GB"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en-GB"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Arial" panose="020B0604020202020204" pitchFamily="34" charset="0"/>
                <a:cs typeface="Arial" panose="020B0604020202020204" pitchFamily="34" charset="0"/>
              </a:rPr>
              <a:t>Pictures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en-GB"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1. </a:t>
            </a:r>
            <a:r>
              <a:rPr lang="en-GB" altLang="da-DK" sz="1200" b="0" noProof="1">
                <a:solidFill>
                  <a:schemeClr val="tx1"/>
                </a:solidFill>
                <a:latin typeface="Arial" panose="020B0604020202020204" pitchFamily="34" charset="0"/>
                <a:cs typeface="Arial" panose="020B0604020202020204" pitchFamily="34" charset="0"/>
              </a:rPr>
              <a:t>Click </a:t>
            </a:r>
            <a:r>
              <a:rPr lang="en-GB" altLang="da-DK" sz="1200" b="1" noProof="1">
                <a:solidFill>
                  <a:schemeClr val="tx1"/>
                </a:solidFill>
                <a:latin typeface="Arial" panose="020B0604020202020204" pitchFamily="34" charset="0"/>
                <a:cs typeface="Arial" panose="020B0604020202020204" pitchFamily="34" charset="0"/>
              </a:rPr>
              <a:t>Crop</a:t>
            </a:r>
            <a:r>
              <a:rPr lang="en-GB" altLang="da-DK" sz="1200" b="0" noProof="1">
                <a:solidFill>
                  <a:schemeClr val="tx1"/>
                </a:solidFill>
                <a:latin typeface="Arial" panose="020B0604020202020204" pitchFamily="34" charset="0"/>
                <a:cs typeface="Arial" panose="020B0604020202020204" pitchFamily="34" charset="0"/>
              </a:rPr>
              <a:t> to change size or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2. </a:t>
            </a:r>
            <a:r>
              <a:rPr lang="en-GB" altLang="da-DK" sz="1200" b="0" noProof="1">
                <a:solidFill>
                  <a:schemeClr val="tx1"/>
                </a:solidFill>
                <a:latin typeface="Arial" panose="020B0604020202020204" pitchFamily="34" charset="0"/>
                <a:cs typeface="Arial" panose="020B0604020202020204" pitchFamily="34" charset="0"/>
              </a:rPr>
              <a:t>If you want to scale the picture,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hold </a:t>
            </a:r>
            <a:r>
              <a:rPr lang="en-GB" altLang="da-DK" sz="1200" b="1" noProof="1">
                <a:solidFill>
                  <a:schemeClr val="tx1"/>
                </a:solidFill>
                <a:latin typeface="Arial" panose="020B0604020202020204" pitchFamily="34" charset="0"/>
                <a:cs typeface="Arial" panose="020B0604020202020204" pitchFamily="34" charset="0"/>
              </a:rPr>
              <a:t>SHIFT</a:t>
            </a:r>
            <a:r>
              <a:rPr lang="en-GB" altLang="da-DK" sz="1200" b="0" noProof="1">
                <a:solidFill>
                  <a:schemeClr val="tx1"/>
                </a:solidFill>
                <a:latin typeface="Arial" panose="020B0604020202020204" pitchFamily="34" charset="0"/>
                <a:cs typeface="Arial" panose="020B0604020202020204" pitchFamily="34" charset="0"/>
              </a:rPr>
              <a:t>-key down while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dragging the corners of the picture</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you delete the picture and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 a new one, the picture may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lie in front of the text or graphic.</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this happens, select the picture,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right-click and choose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Send to Back</a:t>
            </a:r>
            <a:endParaRPr kumimoji="0" lang="da-DK" altLang="da-DK" sz="105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sz="1600" b="0" i="0" u="none" strike="noStrike" kern="1200" cap="none" spc="0" normalizeH="0" baseline="0" noProof="0" dirty="0">
                <a:ln>
                  <a:noFill/>
                </a:ln>
                <a:solidFill>
                  <a:srgbClr val="003B4C"/>
                </a:solidFill>
                <a:effectLst/>
                <a:uLnTx/>
                <a:uFillTx/>
                <a:latin typeface="Arial" panose="020B0604020202020204" pitchFamily="34" charset="0"/>
                <a:ea typeface="+mn-ea"/>
                <a:cs typeface="Arial" panose="020B0604020202020204" pitchFamily="34" charset="0"/>
              </a:rPr>
              <a:t>Header and </a:t>
            </a:r>
            <a:r>
              <a:rPr kumimoji="0" lang="da-DK" sz="1600" b="0" i="0" u="none" strike="noStrike" kern="1200" cap="none" spc="0" normalizeH="0" baseline="0" noProof="0" dirty="0" err="1">
                <a:ln>
                  <a:noFill/>
                </a:ln>
                <a:solidFill>
                  <a:srgbClr val="003B4C"/>
                </a:solidFill>
                <a:effectLst/>
                <a:uLnTx/>
                <a:uFillTx/>
                <a:latin typeface="Arial" panose="020B0604020202020204" pitchFamily="34" charset="0"/>
                <a:ea typeface="+mn-ea"/>
                <a:cs typeface="Arial" panose="020B0604020202020204" pitchFamily="34" charset="0"/>
              </a:rPr>
              <a:t>footer</a:t>
            </a:r>
            <a:endParaRPr kumimoji="0" lang="da-DK" sz="1600" b="0" i="0" u="none" strike="noStrike" kern="1200" cap="none" spc="0" normalizeH="0" baseline="0" noProof="0" dirty="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Do this at the very end to apply the changes on all slides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on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Header and Footer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(write the desired text)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 to All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or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if only used on one slide</a:t>
            </a: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600" b="0" i="0" u="none" strike="noStrike" kern="1200" cap="none" spc="0" normalizeH="0" baseline="0" noProof="0" dirty="0" err="1">
                <a:ln>
                  <a:noFill/>
                </a:ln>
                <a:solidFill>
                  <a:srgbClr val="003B4C"/>
                </a:solidFill>
                <a:effectLst/>
                <a:uLnTx/>
                <a:uFillTx/>
                <a:latin typeface="Arial" panose="020B0604020202020204" pitchFamily="34" charset="0"/>
                <a:ea typeface="+mn-ea"/>
                <a:cs typeface="Arial" panose="020B0604020202020204" pitchFamily="34" charset="0"/>
              </a:rPr>
              <a:t>Gridlines</a:t>
            </a:r>
            <a:endParaRPr kumimoji="0" lang="da-DK" sz="1600" b="0" i="0" u="none" strike="noStrike" kern="1200" cap="none" spc="0" normalizeH="0" baseline="0" noProof="0" dirty="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View</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and set tick mark next to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Guides</a:t>
            </a:r>
            <a:endPar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Alt + F9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for quick view of guides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36984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1134422"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dirty="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023473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dirty="0"/>
              <a:t>Click to edit text</a:t>
            </a:r>
          </a:p>
          <a:p>
            <a:pPr lvl="1"/>
            <a:r>
              <a:rPr lang="en-GB" noProof="0" dirty="0"/>
              <a:t>Second level</a:t>
            </a:r>
          </a:p>
          <a:p>
            <a:pPr lvl="2"/>
            <a:r>
              <a:rPr lang="en-GB" noProof="0" dirty="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dirty="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dirty="0"/>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59800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C73D28BB-E675-45C1-CE9D-C14D47D080F7}"/>
              </a:ext>
            </a:extLst>
          </p:cNvPr>
          <p:cNvSpPr/>
          <p:nvPr/>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dirty="0"/>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3"/>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15102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V2">
    <p:bg>
      <p:bgPr>
        <a:solidFill>
          <a:schemeClr val="tx1"/>
        </a:solid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682DEF2F-C153-80B6-EAA0-E63B69C8D0EF}"/>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3"/>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dirty="0"/>
              <a:t>Section title</a:t>
            </a:r>
          </a:p>
        </p:txBody>
      </p:sp>
    </p:spTree>
    <p:extLst>
      <p:ext uri="{BB962C8B-B14F-4D97-AF65-F5344CB8AC3E}">
        <p14:creationId xmlns:p14="http://schemas.microsoft.com/office/powerpoint/2010/main" val="1048415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dirty="0"/>
              <a:t>Section title</a:t>
            </a:r>
          </a:p>
        </p:txBody>
      </p:sp>
    </p:spTree>
    <p:extLst>
      <p:ext uri="{BB962C8B-B14F-4D97-AF65-F5344CB8AC3E}">
        <p14:creationId xmlns:p14="http://schemas.microsoft.com/office/powerpoint/2010/main" val="911681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V4">
    <p:bg>
      <p:bgPr>
        <a:solidFill>
          <a:schemeClr val="tx2"/>
        </a:solidFill>
        <a:effectLst/>
      </p:bgPr>
    </p:bg>
    <p:spTree>
      <p:nvGrpSpPr>
        <p:cNvPr id="1" name=""/>
        <p:cNvGrpSpPr/>
        <p:nvPr/>
      </p:nvGrpSpPr>
      <p:grpSpPr>
        <a:xfrm>
          <a:off x="0" y="0"/>
          <a:ext cx="0" cy="0"/>
          <a:chOff x="0" y="0"/>
          <a:chExt cx="0" cy="0"/>
        </a:xfrm>
      </p:grpSpPr>
      <p:sp>
        <p:nvSpPr>
          <p:cNvPr id="5" name="Graphic 6">
            <a:extLst>
              <a:ext uri="{FF2B5EF4-FFF2-40B4-BE49-F238E27FC236}">
                <a16:creationId xmlns:a16="http://schemas.microsoft.com/office/drawing/2014/main" id="{5AD843B1-97C2-0E20-3BDF-9BEC8DBF86AA}"/>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3"/>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dirty="0"/>
              <a:t>Section title</a:t>
            </a:r>
          </a:p>
        </p:txBody>
      </p:sp>
    </p:spTree>
    <p:extLst>
      <p:ext uri="{BB962C8B-B14F-4D97-AF65-F5344CB8AC3E}">
        <p14:creationId xmlns:p14="http://schemas.microsoft.com/office/powerpoint/2010/main" val="2413468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V5">
    <p:bg>
      <p:bgPr>
        <a:solidFill>
          <a:schemeClr val="tx2"/>
        </a:solidFill>
        <a:effectLst/>
      </p:bgPr>
    </p:bg>
    <p:spTree>
      <p:nvGrpSpPr>
        <p:cNvPr id="1" name=""/>
        <p:cNvGrpSpPr/>
        <p:nvPr/>
      </p:nvGrpSpPr>
      <p:grpSpPr>
        <a:xfrm>
          <a:off x="0" y="0"/>
          <a:ext cx="0" cy="0"/>
          <a:chOff x="0" y="0"/>
          <a:chExt cx="0" cy="0"/>
        </a:xfrm>
      </p:grpSpPr>
      <p:sp>
        <p:nvSpPr>
          <p:cNvPr id="7" name="Graphic 6">
            <a:extLst>
              <a:ext uri="{FF2B5EF4-FFF2-40B4-BE49-F238E27FC236}">
                <a16:creationId xmlns:a16="http://schemas.microsoft.com/office/drawing/2014/main" id="{C3E752F9-F013-CBB5-D1A4-65456303CF4B}"/>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3"/>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dirty="0"/>
              <a:t>Section title</a:t>
            </a:r>
          </a:p>
        </p:txBody>
      </p:sp>
    </p:spTree>
    <p:extLst>
      <p:ext uri="{BB962C8B-B14F-4D97-AF65-F5344CB8AC3E}">
        <p14:creationId xmlns:p14="http://schemas.microsoft.com/office/powerpoint/2010/main" val="3824816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39999" y="378000"/>
            <a:ext cx="11136063" cy="720000"/>
          </a:xfrm>
          <a:prstGeom prst="rect">
            <a:avLst/>
          </a:prstGeom>
        </p:spPr>
        <p:txBody>
          <a:bodyPr vert="horz" lIns="0" tIns="0" rIns="0" bIns="0" rtlCol="0" anchor="t" anchorCtr="0">
            <a:norm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40000" y="1440000"/>
            <a:ext cx="11136062" cy="4500000"/>
          </a:xfrm>
          <a:prstGeom prst="rect">
            <a:avLst/>
          </a:prstGeom>
        </p:spPr>
        <p:txBody>
          <a:bodyPr vert="horz" lIns="0" tIns="0" rIns="0" bIns="0" rtlCol="0">
            <a:normAutofit/>
          </a:bodyPr>
          <a:lstStyle/>
          <a:p>
            <a:pPr lvl="0"/>
            <a:r>
              <a:rPr lang="en-GB" noProof="0" dirty="0"/>
              <a:t>Click to edit Master text styles</a:t>
            </a:r>
          </a:p>
          <a:p>
            <a:pPr lvl="1"/>
            <a:r>
              <a:rPr lang="en-GB" noProof="0" dirty="0"/>
              <a:t>Second level</a:t>
            </a:r>
          </a:p>
          <a:p>
            <a:pPr lvl="2"/>
            <a:r>
              <a:rPr lang="en-GB" noProof="0" dirty="0"/>
              <a:t>Third level</a:t>
            </a:r>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11160000" y="6372000"/>
            <a:ext cx="540000" cy="288000"/>
          </a:xfrm>
          <a:prstGeom prst="rect">
            <a:avLst/>
          </a:prstGeom>
        </p:spPr>
        <p:txBody>
          <a:bodyPr vert="horz" lIns="0" tIns="0" rIns="0" bIns="0" rtlCol="0" anchor="ctr"/>
          <a:lstStyle>
            <a:lvl1pPr algn="r">
              <a:lnSpc>
                <a:spcPts val="1200"/>
              </a:lnSpc>
              <a:defRPr sz="1200" kern="100" baseline="0">
                <a:solidFill>
                  <a:schemeClr val="tx1"/>
                </a:solidFill>
              </a:defRPr>
            </a:lvl1pPr>
          </a:lstStyle>
          <a:p>
            <a:fld id="{BE634052-B349-6340-B91C-DAB0451BF245}" type="slidenum">
              <a:rPr lang="en-GB" smtClean="0"/>
              <a:pPr/>
              <a:t>‹#›</a:t>
            </a:fld>
            <a:endParaRPr lang="en-GB" dirty="0"/>
          </a:p>
        </p:txBody>
      </p:sp>
      <p:sp>
        <p:nvSpPr>
          <p:cNvPr id="4" name="Footer Placeholder 3">
            <a:extLst>
              <a:ext uri="{FF2B5EF4-FFF2-40B4-BE49-F238E27FC236}">
                <a16:creationId xmlns:a16="http://schemas.microsoft.com/office/drawing/2014/main" id="{33B07537-41B2-357A-99DF-F18D2E571D8E}"/>
              </a:ext>
            </a:extLst>
          </p:cNvPr>
          <p:cNvSpPr>
            <a:spLocks noGrp="1"/>
          </p:cNvSpPr>
          <p:nvPr>
            <p:ph type="ftr" sz="quarter" idx="3"/>
          </p:nvPr>
        </p:nvSpPr>
        <p:spPr>
          <a:xfrm>
            <a:off x="6840000" y="6372000"/>
            <a:ext cx="4320000" cy="288000"/>
          </a:xfrm>
          <a:prstGeom prst="rect">
            <a:avLst/>
          </a:prstGeom>
        </p:spPr>
        <p:txBody>
          <a:bodyPr vert="horz" lIns="0" tIns="0" rIns="0" bIns="0" rtlCol="0" anchor="ctr"/>
          <a:lstStyle>
            <a:lvl1pPr algn="r">
              <a:lnSpc>
                <a:spcPts val="1200"/>
              </a:lnSpc>
              <a:defRPr sz="900">
                <a:solidFill>
                  <a:schemeClr val="tx1"/>
                </a:solidFill>
              </a:defRPr>
            </a:lvl1pPr>
          </a:lstStyle>
          <a:p>
            <a:endParaRPr lang="en-GB" dirty="0"/>
          </a:p>
        </p:txBody>
      </p:sp>
    </p:spTree>
    <p:extLst>
      <p:ext uri="{BB962C8B-B14F-4D97-AF65-F5344CB8AC3E}">
        <p14:creationId xmlns:p14="http://schemas.microsoft.com/office/powerpoint/2010/main" val="3941486848"/>
      </p:ext>
    </p:extLst>
  </p:cSld>
  <p:clrMap bg1="lt1" tx1="dk1" bg2="lt2" tx2="dk2" accent1="accent1" accent2="accent2" accent3="accent3" accent4="accent4" accent5="accent5" accent6="accent6" hlink="hlink" folHlink="folHlink"/>
  <p:sldLayoutIdLst>
    <p:sldLayoutId id="2147483660" r:id="rId1"/>
    <p:sldLayoutId id="2147483676" r:id="rId2"/>
    <p:sldLayoutId id="2147483672" r:id="rId3"/>
    <p:sldLayoutId id="2147483680" r:id="rId4"/>
    <p:sldLayoutId id="2147483651" r:id="rId5"/>
    <p:sldLayoutId id="2147483666" r:id="rId6"/>
    <p:sldLayoutId id="2147483669" r:id="rId7"/>
    <p:sldLayoutId id="2147483661" r:id="rId8"/>
    <p:sldLayoutId id="2147483667" r:id="rId9"/>
    <p:sldLayoutId id="2147483668" r:id="rId10"/>
    <p:sldLayoutId id="2147483673" r:id="rId11"/>
    <p:sldLayoutId id="2147483681" r:id="rId12"/>
    <p:sldLayoutId id="2147483674" r:id="rId13"/>
    <p:sldLayoutId id="2147483682" r:id="rId14"/>
    <p:sldLayoutId id="2147483654" r:id="rId15"/>
    <p:sldLayoutId id="2147483677" r:id="rId16"/>
    <p:sldLayoutId id="2147483678" r:id="rId17"/>
    <p:sldLayoutId id="2147483650" r:id="rId18"/>
    <p:sldLayoutId id="2147483664" r:id="rId19"/>
    <p:sldLayoutId id="2147483665" r:id="rId20"/>
    <p:sldLayoutId id="2147483663" r:id="rId21"/>
    <p:sldLayoutId id="2147483652" r:id="rId22"/>
    <p:sldLayoutId id="2147483653" r:id="rId23"/>
    <p:sldLayoutId id="2147483656" r:id="rId24"/>
    <p:sldLayoutId id="2147483655" r:id="rId25"/>
    <p:sldLayoutId id="2147483657" r:id="rId26"/>
    <p:sldLayoutId id="214748365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txStyles>
    <p:titleStyle>
      <a:lvl1pPr algn="l" defTabSz="914400" rtl="0" eaLnBrk="1" latinLnBrk="0" hangingPunct="1">
        <a:lnSpc>
          <a:spcPct val="90000"/>
        </a:lnSpc>
        <a:spcBef>
          <a:spcPct val="0"/>
        </a:spcBef>
        <a:buNone/>
        <a:defRPr sz="4000" b="1" kern="100" spc="-40" baseline="0">
          <a:solidFill>
            <a:schemeClr val="tx1"/>
          </a:solidFill>
          <a:latin typeface="+mj-lt"/>
          <a:ea typeface="+mj-ea"/>
          <a:cs typeface="+mj-cs"/>
        </a:defRPr>
      </a:lvl1pPr>
    </p:titleStyle>
    <p:body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55" userDrawn="1">
          <p15:clr>
            <a:srgbClr val="F26B43"/>
          </p15:clr>
        </p15:guide>
        <p15:guide id="5" orient="horz" pos="4133" userDrawn="1">
          <p15:clr>
            <a:srgbClr val="F26B43"/>
          </p15:clr>
        </p15:guide>
        <p15:guide id="6" orient="horz" pos="504" userDrawn="1">
          <p15:clr>
            <a:srgbClr val="F26B43"/>
          </p15:clr>
        </p15:guide>
        <p15:guide id="7" orient="horz" pos="709" userDrawn="1">
          <p15:clr>
            <a:srgbClr val="F26B43"/>
          </p15:clr>
        </p15:guide>
        <p15:guide id="9"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3.xml"/><Relationship Id="rId1" Type="http://schemas.openxmlformats.org/officeDocument/2006/relationships/video" Target="https://www.youtube.com/embed/ZIL79WwFHA8?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pISiV3DvdyQ?feature=oembed" TargetMode="Externa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www.youtube.com/embed/DLeBWX3lG_I?feature=oembed" TargetMode="Externa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7322F4-36CC-669A-2ACB-7D2C5BFFE50B}"/>
              </a:ext>
            </a:extLst>
          </p:cNvPr>
          <p:cNvSpPr>
            <a:spLocks noGrp="1"/>
          </p:cNvSpPr>
          <p:nvPr>
            <p:ph type="ctrTitle"/>
          </p:nvPr>
        </p:nvSpPr>
        <p:spPr/>
        <p:txBody>
          <a:bodyPr/>
          <a:lstStyle/>
          <a:p>
            <a:r>
              <a:rPr lang="en-US"/>
              <a:t>The power of occupational therapy</a:t>
            </a:r>
            <a:endParaRPr lang="en-GB"/>
          </a:p>
        </p:txBody>
      </p:sp>
      <p:sp>
        <p:nvSpPr>
          <p:cNvPr id="5" name="Text Placeholder 4">
            <a:extLst>
              <a:ext uri="{FF2B5EF4-FFF2-40B4-BE49-F238E27FC236}">
                <a16:creationId xmlns:a16="http://schemas.microsoft.com/office/drawing/2014/main" id="{ABB2178A-833C-C725-B5E7-BA0DAAC071EC}"/>
              </a:ext>
            </a:extLst>
          </p:cNvPr>
          <p:cNvSpPr>
            <a:spLocks noGrp="1"/>
          </p:cNvSpPr>
          <p:nvPr>
            <p:ph type="body" sz="half" idx="2"/>
          </p:nvPr>
        </p:nvSpPr>
        <p:spPr/>
        <p:txBody>
          <a:bodyPr/>
          <a:lstStyle/>
          <a:p>
            <a:r>
              <a:rPr lang="en-GB"/>
              <a:t>Transforming health and social care</a:t>
            </a:r>
          </a:p>
          <a:p>
            <a:endParaRPr lang="en-GB"/>
          </a:p>
        </p:txBody>
      </p:sp>
    </p:spTree>
    <p:extLst>
      <p:ext uri="{BB962C8B-B14F-4D97-AF65-F5344CB8AC3E}">
        <p14:creationId xmlns:p14="http://schemas.microsoft.com/office/powerpoint/2010/main" val="137464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5CDAE9-907C-D4EA-1D5D-AF1803F0257F}"/>
              </a:ext>
            </a:extLst>
          </p:cNvPr>
          <p:cNvSpPr>
            <a:spLocks noGrp="1"/>
          </p:cNvSpPr>
          <p:nvPr>
            <p:ph type="title"/>
          </p:nvPr>
        </p:nvSpPr>
        <p:spPr/>
        <p:txBody>
          <a:bodyPr/>
          <a:lstStyle/>
          <a:p>
            <a:r>
              <a:rPr lang="en-US"/>
              <a:t>Delivering impact</a:t>
            </a:r>
            <a:endParaRPr lang="en-GB"/>
          </a:p>
        </p:txBody>
      </p:sp>
      <p:sp>
        <p:nvSpPr>
          <p:cNvPr id="5" name="Text Placeholder 8">
            <a:extLst>
              <a:ext uri="{FF2B5EF4-FFF2-40B4-BE49-F238E27FC236}">
                <a16:creationId xmlns:a16="http://schemas.microsoft.com/office/drawing/2014/main" id="{592CA154-1ED4-5773-831F-D19125CF5F1C}"/>
              </a:ext>
            </a:extLst>
          </p:cNvPr>
          <p:cNvSpPr txBox="1">
            <a:spLocks/>
          </p:cNvSpPr>
          <p:nvPr/>
        </p:nvSpPr>
        <p:spPr>
          <a:xfrm>
            <a:off x="4328249" y="2412000"/>
            <a:ext cx="3240000" cy="3240000"/>
          </a:xfrm>
          <a:prstGeom prst="rect">
            <a:avLst/>
          </a:prstGeom>
        </p:spPr>
        <p:txBody>
          <a:bodyPr vert="horz" lIns="0" tIns="0" rIns="0" bIns="144000" rtlCol="0" anchor="ctr" anchorCtr="0">
            <a:noAutofit/>
          </a:bodyPr>
          <a:lstStyle>
            <a:lvl1pPr marL="0" indent="0" algn="ctr" defTabSz="914400" rtl="0" eaLnBrk="1" latinLnBrk="0" hangingPunct="1">
              <a:lnSpc>
                <a:spcPct val="102000"/>
              </a:lnSpc>
              <a:spcBef>
                <a:spcPts val="0"/>
              </a:spcBef>
              <a:buClr>
                <a:schemeClr val="tx1"/>
              </a:buClr>
              <a:buFont typeface="Arial" panose="020B0604020202020204" pitchFamily="34" charset="0"/>
              <a:buNone/>
              <a:defRPr sz="3000" b="1" kern="100" spc="-40" baseline="0">
                <a:solidFill>
                  <a:schemeClr val="bg1"/>
                </a:solidFill>
                <a:latin typeface="+mn-lt"/>
                <a:ea typeface="+mn-ea"/>
                <a:cs typeface="+mn-cs"/>
              </a:defRPr>
            </a:lvl1pPr>
            <a:lvl2pPr marL="457200" indent="0" algn="l" defTabSz="914400" rtl="0" eaLnBrk="1" latinLnBrk="0" hangingPunct="1">
              <a:lnSpc>
                <a:spcPct val="102000"/>
              </a:lnSpc>
              <a:spcBef>
                <a:spcPts val="500"/>
              </a:spcBef>
              <a:buClr>
                <a:schemeClr val="tx1"/>
              </a:buClr>
              <a:buFont typeface="Arial" panose="020B0604020202020204" pitchFamily="34" charset="0"/>
              <a:buNone/>
              <a:defRPr sz="1400" kern="100" baseline="0">
                <a:solidFill>
                  <a:schemeClr val="tx1"/>
                </a:solidFill>
                <a:latin typeface="+mn-lt"/>
                <a:ea typeface="+mn-ea"/>
                <a:cs typeface="+mn-cs"/>
              </a:defRPr>
            </a:lvl2pPr>
            <a:lvl3pPr marL="914400" indent="0" algn="l" defTabSz="914400" rtl="0" eaLnBrk="1" latinLnBrk="0" hangingPunct="1">
              <a:lnSpc>
                <a:spcPct val="102000"/>
              </a:lnSpc>
              <a:spcBef>
                <a:spcPts val="500"/>
              </a:spcBef>
              <a:buClr>
                <a:schemeClr val="tx1"/>
              </a:buClr>
              <a:buFont typeface="System Font Regular"/>
              <a:buNone/>
              <a:defRPr sz="1200" kern="100" baseline="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000" kern="100" baseline="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000" kern="1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a:p>
        </p:txBody>
      </p:sp>
      <p:sp>
        <p:nvSpPr>
          <p:cNvPr id="6" name="Oval 5">
            <a:extLst>
              <a:ext uri="{FF2B5EF4-FFF2-40B4-BE49-F238E27FC236}">
                <a16:creationId xmlns:a16="http://schemas.microsoft.com/office/drawing/2014/main" id="{A82570BF-FF09-956B-8B52-B11DEA49A39E}"/>
              </a:ext>
            </a:extLst>
          </p:cNvPr>
          <p:cNvSpPr>
            <a:spLocks noChangeAspect="1"/>
          </p:cNvSpPr>
          <p:nvPr/>
        </p:nvSpPr>
        <p:spPr>
          <a:xfrm>
            <a:off x="431800" y="2412000"/>
            <a:ext cx="2617200" cy="261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700" dirty="0">
                <a:effectLst/>
                <a:ea typeface="Times New Roman" panose="02020603050405020304" pitchFamily="18" charset="0"/>
              </a:rPr>
              <a:t>Reduced time from first assessment with a community OT to discharge by 8 weeks</a:t>
            </a:r>
            <a:endParaRPr lang="en-GB" sz="1700" noProof="0" dirty="0"/>
          </a:p>
        </p:txBody>
      </p:sp>
      <p:sp>
        <p:nvSpPr>
          <p:cNvPr id="10" name="Oval 9">
            <a:extLst>
              <a:ext uri="{FF2B5EF4-FFF2-40B4-BE49-F238E27FC236}">
                <a16:creationId xmlns:a16="http://schemas.microsoft.com/office/drawing/2014/main" id="{ACD70CC3-6ECF-3466-AF82-02706E032002}"/>
              </a:ext>
            </a:extLst>
          </p:cNvPr>
          <p:cNvSpPr>
            <a:spLocks noChangeAspect="1"/>
          </p:cNvSpPr>
          <p:nvPr/>
        </p:nvSpPr>
        <p:spPr>
          <a:xfrm>
            <a:off x="3346450" y="2424700"/>
            <a:ext cx="2617200" cy="261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US" sz="1700" noProof="0"/>
              <a:t>OTs using AI reduced resident falls by 35% and attendance to emergency departments by 60%</a:t>
            </a:r>
            <a:endParaRPr lang="en-GB" sz="1700" noProof="0"/>
          </a:p>
        </p:txBody>
      </p:sp>
      <p:sp>
        <p:nvSpPr>
          <p:cNvPr id="11" name="Oval 10">
            <a:extLst>
              <a:ext uri="{FF2B5EF4-FFF2-40B4-BE49-F238E27FC236}">
                <a16:creationId xmlns:a16="http://schemas.microsoft.com/office/drawing/2014/main" id="{ABA9CD33-2E8E-05A9-1BE3-649EE189A3A0}"/>
              </a:ext>
            </a:extLst>
          </p:cNvPr>
          <p:cNvSpPr>
            <a:spLocks noChangeAspect="1"/>
          </p:cNvSpPr>
          <p:nvPr/>
        </p:nvSpPr>
        <p:spPr>
          <a:xfrm>
            <a:off x="6245199" y="2424700"/>
            <a:ext cx="2617200" cy="261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US" sz="1700"/>
              <a:t>OT services in primary care blended delivery model resulted in 60% fewer GP appointments</a:t>
            </a:r>
            <a:endParaRPr lang="en-GB" sz="1700" noProof="0"/>
          </a:p>
        </p:txBody>
      </p:sp>
      <p:sp>
        <p:nvSpPr>
          <p:cNvPr id="12" name="Oval 11">
            <a:extLst>
              <a:ext uri="{FF2B5EF4-FFF2-40B4-BE49-F238E27FC236}">
                <a16:creationId xmlns:a16="http://schemas.microsoft.com/office/drawing/2014/main" id="{D8E60ED5-955E-94F5-1815-CCFB19B89B6F}"/>
              </a:ext>
            </a:extLst>
          </p:cNvPr>
          <p:cNvSpPr>
            <a:spLocks noChangeAspect="1"/>
          </p:cNvSpPr>
          <p:nvPr/>
        </p:nvSpPr>
        <p:spPr>
          <a:xfrm>
            <a:off x="9220148" y="2424700"/>
            <a:ext cx="2617200" cy="261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US" sz="1700"/>
              <a:t>43% reduction in referral to </a:t>
            </a:r>
            <a:r>
              <a:rPr lang="en-GB" sz="1700">
                <a:effectLst/>
                <a:ea typeface="Arial" panose="020B0604020202020204" pitchFamily="34" charset="0"/>
              </a:rPr>
              <a:t>local adult community mental health from</a:t>
            </a:r>
            <a:endParaRPr lang="en-US" sz="1700"/>
          </a:p>
          <a:p>
            <a:pPr algn="ctr"/>
            <a:r>
              <a:rPr lang="en-US" sz="1700"/>
              <a:t>OTs working in GP surgeries</a:t>
            </a:r>
            <a:endParaRPr lang="en-GB" sz="1700" noProof="0"/>
          </a:p>
        </p:txBody>
      </p:sp>
    </p:spTree>
    <p:extLst>
      <p:ext uri="{BB962C8B-B14F-4D97-AF65-F5344CB8AC3E}">
        <p14:creationId xmlns:p14="http://schemas.microsoft.com/office/powerpoint/2010/main" val="56944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D4DCC9-0F38-857A-F653-668DCEA797D8}"/>
              </a:ext>
            </a:extLst>
          </p:cNvPr>
          <p:cNvPicPr>
            <a:picLocks noGrp="1" noChangeAspect="1"/>
          </p:cNvPicPr>
          <p:nvPr>
            <p:ph idx="1"/>
          </p:nvPr>
        </p:nvPicPr>
        <p:blipFill>
          <a:blip r:embed="rId3"/>
          <a:stretch>
            <a:fillRect/>
          </a:stretch>
        </p:blipFill>
        <p:spPr>
          <a:xfrm>
            <a:off x="1894937" y="1143017"/>
            <a:ext cx="3260786" cy="4571965"/>
          </a:xfrm>
        </p:spPr>
      </p:pic>
      <p:pic>
        <p:nvPicPr>
          <p:cNvPr id="6" name="Content Placeholder 5">
            <a:extLst>
              <a:ext uri="{FF2B5EF4-FFF2-40B4-BE49-F238E27FC236}">
                <a16:creationId xmlns:a16="http://schemas.microsoft.com/office/drawing/2014/main" id="{8B38A5D4-6A04-9B09-95C9-1AA5EB7AED95}"/>
              </a:ext>
            </a:extLst>
          </p:cNvPr>
          <p:cNvPicPr>
            <a:picLocks noChangeAspect="1"/>
          </p:cNvPicPr>
          <p:nvPr/>
        </p:nvPicPr>
        <p:blipFill rotWithShape="1">
          <a:blip r:embed="rId4"/>
          <a:srcRect l="8359" r="8294"/>
          <a:stretch/>
        </p:blipFill>
        <p:spPr>
          <a:xfrm>
            <a:off x="6151595" y="716407"/>
            <a:ext cx="4997046" cy="5425186"/>
          </a:xfrm>
          <a:prstGeom prst="rect">
            <a:avLst/>
          </a:prstGeom>
        </p:spPr>
      </p:pic>
      <p:sp>
        <p:nvSpPr>
          <p:cNvPr id="3" name="Title 2">
            <a:extLst>
              <a:ext uri="{FF2B5EF4-FFF2-40B4-BE49-F238E27FC236}">
                <a16:creationId xmlns:a16="http://schemas.microsoft.com/office/drawing/2014/main" id="{97F89013-0350-93E4-BE00-3A2ECA84FD3F}"/>
              </a:ext>
            </a:extLst>
          </p:cNvPr>
          <p:cNvSpPr>
            <a:spLocks noGrp="1"/>
          </p:cNvSpPr>
          <p:nvPr>
            <p:ph type="title"/>
          </p:nvPr>
        </p:nvSpPr>
        <p:spPr>
          <a:xfrm>
            <a:off x="544946" y="243603"/>
            <a:ext cx="11212946" cy="540000"/>
          </a:xfrm>
        </p:spPr>
        <p:txBody>
          <a:bodyPr>
            <a:normAutofit fontScale="90000"/>
          </a:bodyPr>
          <a:lstStyle/>
          <a:p>
            <a:r>
              <a:rPr lang="en-US"/>
              <a:t>Positioning occupational therapy for the future </a:t>
            </a:r>
            <a:endParaRPr lang="en-GB"/>
          </a:p>
        </p:txBody>
      </p:sp>
    </p:spTree>
    <p:extLst>
      <p:ext uri="{BB962C8B-B14F-4D97-AF65-F5344CB8AC3E}">
        <p14:creationId xmlns:p14="http://schemas.microsoft.com/office/powerpoint/2010/main" val="2324235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E492E1-D9EC-64EB-7F0C-48F4431A6C63}"/>
              </a:ext>
            </a:extLst>
          </p:cNvPr>
          <p:cNvSpPr>
            <a:spLocks noGrp="1"/>
          </p:cNvSpPr>
          <p:nvPr>
            <p:ph type="title"/>
          </p:nvPr>
        </p:nvSpPr>
        <p:spPr/>
        <p:txBody>
          <a:bodyPr>
            <a:normAutofit fontScale="90000"/>
          </a:bodyPr>
          <a:lstStyle/>
          <a:p>
            <a:r>
              <a:rPr lang="en-US"/>
              <a:t>Occupational therapy is the key to many people’s better futures.</a:t>
            </a:r>
            <a:endParaRPr lang="en-GB"/>
          </a:p>
        </p:txBody>
      </p:sp>
      <p:sp>
        <p:nvSpPr>
          <p:cNvPr id="7" name="Content Placeholder 6">
            <a:extLst>
              <a:ext uri="{FF2B5EF4-FFF2-40B4-BE49-F238E27FC236}">
                <a16:creationId xmlns:a16="http://schemas.microsoft.com/office/drawing/2014/main" id="{A3283B5F-3994-4A59-B20F-7BFC1C3A1C99}"/>
              </a:ext>
            </a:extLst>
          </p:cNvPr>
          <p:cNvSpPr>
            <a:spLocks noGrp="1"/>
          </p:cNvSpPr>
          <p:nvPr>
            <p:ph idx="1"/>
          </p:nvPr>
        </p:nvSpPr>
        <p:spPr>
          <a:xfrm>
            <a:off x="541639" y="2435113"/>
            <a:ext cx="6048000" cy="1914750"/>
          </a:xfrm>
        </p:spPr>
        <p:txBody>
          <a:bodyPr>
            <a:normAutofit/>
          </a:bodyPr>
          <a:lstStyle/>
          <a:p>
            <a:pPr marL="0" indent="0">
              <a:buNone/>
            </a:pPr>
            <a:r>
              <a:rPr lang="en-US" sz="2800"/>
              <a:t>It needs be included in the strategic planning and allocation of resources to manage health, education, housing and care needs in the UK.</a:t>
            </a:r>
            <a:endParaRPr lang="en-GB" sz="2800"/>
          </a:p>
          <a:p>
            <a:endParaRPr lang="en-GB"/>
          </a:p>
        </p:txBody>
      </p:sp>
    </p:spTree>
    <p:extLst>
      <p:ext uri="{BB962C8B-B14F-4D97-AF65-F5344CB8AC3E}">
        <p14:creationId xmlns:p14="http://schemas.microsoft.com/office/powerpoint/2010/main" val="267614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iscover the power of occupational therapy">
            <a:hlinkClick r:id="" action="ppaction://media"/>
            <a:extLst>
              <a:ext uri="{FF2B5EF4-FFF2-40B4-BE49-F238E27FC236}">
                <a16:creationId xmlns:a16="http://schemas.microsoft.com/office/drawing/2014/main" id="{B4875761-83C5-CFA6-5E71-E5229A19F004}"/>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165035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8AD88-45D1-4818-E8E5-BDFBE7B2AED2}"/>
              </a:ext>
            </a:extLst>
          </p:cNvPr>
          <p:cNvSpPr>
            <a:spLocks noGrp="1"/>
          </p:cNvSpPr>
          <p:nvPr>
            <p:ph type="ctrTitle"/>
          </p:nvPr>
        </p:nvSpPr>
        <p:spPr/>
        <p:txBody>
          <a:bodyPr>
            <a:normAutofit/>
          </a:bodyPr>
          <a:lstStyle/>
          <a:p>
            <a:r>
              <a:rPr lang="en-US"/>
              <a:t>Thank you</a:t>
            </a:r>
            <a:endParaRPr lang="en-GB"/>
          </a:p>
        </p:txBody>
      </p:sp>
    </p:spTree>
    <p:extLst>
      <p:ext uri="{BB962C8B-B14F-4D97-AF65-F5344CB8AC3E}">
        <p14:creationId xmlns:p14="http://schemas.microsoft.com/office/powerpoint/2010/main" val="31110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RCOT - Championing occupational therapy">
            <a:hlinkClick r:id="" action="ppaction://media"/>
            <a:extLst>
              <a:ext uri="{FF2B5EF4-FFF2-40B4-BE49-F238E27FC236}">
                <a16:creationId xmlns:a16="http://schemas.microsoft.com/office/drawing/2014/main" id="{335988E1-3BB0-9661-3299-591262CD63B1}"/>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B974-6F84-8C46-C83C-071D95C8E59F}"/>
              </a:ext>
            </a:extLst>
          </p:cNvPr>
          <p:cNvSpPr>
            <a:spLocks noGrp="1"/>
          </p:cNvSpPr>
          <p:nvPr>
            <p:ph type="title"/>
          </p:nvPr>
        </p:nvSpPr>
        <p:spPr/>
        <p:txBody>
          <a:bodyPr>
            <a:normAutofit fontScale="90000"/>
          </a:bodyPr>
          <a:lstStyle/>
          <a:p>
            <a:pPr>
              <a:spcAft>
                <a:spcPts val="800"/>
              </a:spcAft>
            </a:pPr>
            <a:r>
              <a:rPr lang="en-US"/>
              <a:t>Occupational therapy plays a vital role in health, social care and society. </a:t>
            </a:r>
          </a:p>
        </p:txBody>
      </p:sp>
      <p:sp>
        <p:nvSpPr>
          <p:cNvPr id="3" name="Content Placeholder 3">
            <a:extLst>
              <a:ext uri="{FF2B5EF4-FFF2-40B4-BE49-F238E27FC236}">
                <a16:creationId xmlns:a16="http://schemas.microsoft.com/office/drawing/2014/main" id="{2C47E89E-3226-FDF2-4A11-DC5DC8F9C1AA}"/>
              </a:ext>
            </a:extLst>
          </p:cNvPr>
          <p:cNvSpPr txBox="1">
            <a:spLocks/>
          </p:cNvSpPr>
          <p:nvPr/>
        </p:nvSpPr>
        <p:spPr>
          <a:xfrm>
            <a:off x="5700713" y="2508840"/>
            <a:ext cx="6257610" cy="1822320"/>
          </a:xfrm>
          <a:prstGeom prst="rect">
            <a:avLst/>
          </a:prstGeom>
        </p:spPr>
        <p:txBody>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2800"/>
              <a:t>It enables people to manage their health and care needs and do the occupations that they want, need and like to do. </a:t>
            </a:r>
            <a:endParaRPr lang="en-GB" sz="2800"/>
          </a:p>
        </p:txBody>
      </p:sp>
    </p:spTree>
    <p:extLst>
      <p:ext uri="{BB962C8B-B14F-4D97-AF65-F5344CB8AC3E}">
        <p14:creationId xmlns:p14="http://schemas.microsoft.com/office/powerpoint/2010/main" val="195734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ccupations in occupational therapy #OTWeek23">
            <a:hlinkClick r:id="" action="ppaction://media"/>
            <a:extLst>
              <a:ext uri="{FF2B5EF4-FFF2-40B4-BE49-F238E27FC236}">
                <a16:creationId xmlns:a16="http://schemas.microsoft.com/office/drawing/2014/main" id="{954A7C53-F72D-8F45-A182-3A161BC167BA}"/>
              </a:ext>
            </a:extLst>
          </p:cNvPr>
          <p:cNvPicPr>
            <a:picLocks noGrp="1" noRot="1" noChangeAspect="1"/>
          </p:cNvPicPr>
          <p:nvPr>
            <p:ph idx="1"/>
            <a:videoFile r:link="rId1"/>
          </p:nvPr>
        </p:nvPicPr>
        <p:blipFill>
          <a:blip r:embed="rId4"/>
          <a:stretch>
            <a:fillRect/>
          </a:stretch>
        </p:blipFill>
        <p:spPr>
          <a:xfrm>
            <a:off x="0" y="0"/>
            <a:ext cx="12192000" cy="6888378"/>
          </a:xfrm>
          <a:prstGeom prst="rect">
            <a:avLst/>
          </a:prstGeom>
        </p:spPr>
      </p:pic>
    </p:spTree>
    <p:extLst>
      <p:ext uri="{BB962C8B-B14F-4D97-AF65-F5344CB8AC3E}">
        <p14:creationId xmlns:p14="http://schemas.microsoft.com/office/powerpoint/2010/main" val="2814705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INAL ANIMATION 3" descr="A purple square with white dots&#10;&#10;Description automatically generated">
            <a:hlinkClick r:id="" action="ppaction://media"/>
            <a:extLst>
              <a:ext uri="{FF2B5EF4-FFF2-40B4-BE49-F238E27FC236}">
                <a16:creationId xmlns:a16="http://schemas.microsoft.com/office/drawing/2014/main" id="{D26A3EA6-488D-5931-4C29-9D29A93875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6858000"/>
          </a:xfrm>
          <a:noFill/>
        </p:spPr>
      </p:pic>
    </p:spTree>
    <p:extLst>
      <p:ext uri="{BB962C8B-B14F-4D97-AF65-F5344CB8AC3E}">
        <p14:creationId xmlns:p14="http://schemas.microsoft.com/office/powerpoint/2010/main" val="1465210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752E7A-CCBB-4E5A-43AF-48D4D8FB4F87}"/>
              </a:ext>
            </a:extLst>
          </p:cNvPr>
          <p:cNvSpPr>
            <a:spLocks noGrp="1"/>
          </p:cNvSpPr>
          <p:nvPr>
            <p:ph idx="1"/>
          </p:nvPr>
        </p:nvSpPr>
        <p:spPr/>
        <p:txBody>
          <a:bodyPr/>
          <a:lstStyle/>
          <a:p>
            <a:pPr marL="0" indent="0">
              <a:buNone/>
            </a:pPr>
            <a:r>
              <a:rPr lang="en-GB"/>
              <a:t>The UK currently has approximately </a:t>
            </a:r>
            <a:r>
              <a:rPr lang="en-GB">
                <a:solidFill>
                  <a:schemeClr val="tx2"/>
                </a:solidFill>
              </a:rPr>
              <a:t>six occupational therapists per 10,000 people</a:t>
            </a:r>
            <a:r>
              <a:rPr lang="en-GB"/>
              <a:t>. The demand on our service is already stretched. </a:t>
            </a:r>
          </a:p>
          <a:p>
            <a:pPr marL="0" indent="0">
              <a:buNone/>
            </a:pPr>
            <a:r>
              <a:rPr lang="en-GB"/>
              <a:t>By 2035:</a:t>
            </a:r>
          </a:p>
          <a:p>
            <a:r>
              <a:rPr lang="en-GB"/>
              <a:t>the population in the UK is projected to be </a:t>
            </a:r>
            <a:r>
              <a:rPr lang="en-GB">
                <a:solidFill>
                  <a:schemeClr val="tx2"/>
                </a:solidFill>
              </a:rPr>
              <a:t>69.2 million</a:t>
            </a:r>
          </a:p>
          <a:p>
            <a:r>
              <a:rPr lang="en-GB">
                <a:solidFill>
                  <a:schemeClr val="tx2"/>
                </a:solidFill>
              </a:rPr>
              <a:t>two-thirds</a:t>
            </a:r>
            <a:r>
              <a:rPr lang="en-GB"/>
              <a:t> of adults aged over 65 are projected to be living with multiple health conditions</a:t>
            </a:r>
          </a:p>
          <a:p>
            <a:r>
              <a:rPr lang="en-GB">
                <a:solidFill>
                  <a:schemeClr val="tx2"/>
                </a:solidFill>
              </a:rPr>
              <a:t>two in five</a:t>
            </a:r>
            <a:r>
              <a:rPr lang="en-GB"/>
              <a:t> people aged 75 years or over, with an unplanned hospital admission, will </a:t>
            </a:r>
            <a:r>
              <a:rPr lang="en-GB">
                <a:solidFill>
                  <a:schemeClr val="tx2"/>
                </a:solidFill>
              </a:rPr>
              <a:t>die within a year </a:t>
            </a:r>
            <a:r>
              <a:rPr lang="en-GB"/>
              <a:t>– a quarter of them will spend </a:t>
            </a:r>
            <a:r>
              <a:rPr lang="en-GB">
                <a:solidFill>
                  <a:schemeClr val="tx2"/>
                </a:solidFill>
              </a:rPr>
              <a:t>more than a month</a:t>
            </a:r>
            <a:r>
              <a:rPr lang="en-GB"/>
              <a:t> of this precious last year in hospital.</a:t>
            </a:r>
          </a:p>
          <a:p>
            <a:endParaRPr lang="en-GB"/>
          </a:p>
        </p:txBody>
      </p:sp>
      <p:sp>
        <p:nvSpPr>
          <p:cNvPr id="3" name="Title 2">
            <a:extLst>
              <a:ext uri="{FF2B5EF4-FFF2-40B4-BE49-F238E27FC236}">
                <a16:creationId xmlns:a16="http://schemas.microsoft.com/office/drawing/2014/main" id="{182F0DCC-6DB3-9484-242E-DA16AFCBE694}"/>
              </a:ext>
            </a:extLst>
          </p:cNvPr>
          <p:cNvSpPr>
            <a:spLocks noGrp="1"/>
          </p:cNvSpPr>
          <p:nvPr>
            <p:ph type="title"/>
          </p:nvPr>
        </p:nvSpPr>
        <p:spPr/>
        <p:txBody>
          <a:bodyPr/>
          <a:lstStyle/>
          <a:p>
            <a:r>
              <a:rPr lang="en-US"/>
              <a:t>Growing demand for occupational therapy</a:t>
            </a:r>
            <a:endParaRPr lang="en-GB"/>
          </a:p>
        </p:txBody>
      </p:sp>
    </p:spTree>
    <p:extLst>
      <p:ext uri="{BB962C8B-B14F-4D97-AF65-F5344CB8AC3E}">
        <p14:creationId xmlns:p14="http://schemas.microsoft.com/office/powerpoint/2010/main" val="94528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AA111F3A-37EE-C80C-00D8-EE7592BB10D3}"/>
              </a:ext>
            </a:extLst>
          </p:cNvPr>
          <p:cNvSpPr txBox="1">
            <a:spLocks/>
          </p:cNvSpPr>
          <p:nvPr/>
        </p:nvSpPr>
        <p:spPr>
          <a:xfrm>
            <a:off x="5700713" y="2062956"/>
            <a:ext cx="6041073" cy="2732087"/>
          </a:xfrm>
          <a:prstGeom prst="rect">
            <a:avLst/>
          </a:prstGeom>
        </p:spPr>
        <p:txBody>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2800"/>
              <a:t>By </a:t>
            </a:r>
            <a:r>
              <a:rPr lang="en-US" sz="2800" err="1"/>
              <a:t>prioritising</a:t>
            </a:r>
            <a:r>
              <a:rPr lang="en-US" sz="2800"/>
              <a:t> prevention and early intervention, occupational therapists help people manage their health and reduce the frequency and need for crisis interventions and care services. </a:t>
            </a:r>
          </a:p>
        </p:txBody>
      </p:sp>
      <p:sp>
        <p:nvSpPr>
          <p:cNvPr id="7" name="Title 1">
            <a:extLst>
              <a:ext uri="{FF2B5EF4-FFF2-40B4-BE49-F238E27FC236}">
                <a16:creationId xmlns:a16="http://schemas.microsoft.com/office/drawing/2014/main" id="{40482D63-55DD-030C-E680-A3E55C3255A5}"/>
              </a:ext>
            </a:extLst>
          </p:cNvPr>
          <p:cNvSpPr txBox="1">
            <a:spLocks/>
          </p:cNvSpPr>
          <p:nvPr/>
        </p:nvSpPr>
        <p:spPr>
          <a:xfrm>
            <a:off x="541639" y="756000"/>
            <a:ext cx="3960000" cy="326736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00" spc="-40" baseline="0">
                <a:solidFill>
                  <a:schemeClr val="tx1"/>
                </a:solidFill>
                <a:latin typeface="+mj-lt"/>
                <a:ea typeface="+mj-ea"/>
                <a:cs typeface="+mj-cs"/>
              </a:defRPr>
            </a:lvl1pPr>
          </a:lstStyle>
          <a:p>
            <a:pPr>
              <a:lnSpc>
                <a:spcPct val="100000"/>
              </a:lnSpc>
            </a:pPr>
            <a:r>
              <a:rPr lang="en-US" sz="3400"/>
              <a:t>Occupational therapy is a solution to many of the UK’s health and care needs. </a:t>
            </a:r>
          </a:p>
        </p:txBody>
      </p:sp>
    </p:spTree>
    <p:extLst>
      <p:ext uri="{BB962C8B-B14F-4D97-AF65-F5344CB8AC3E}">
        <p14:creationId xmlns:p14="http://schemas.microsoft.com/office/powerpoint/2010/main" val="150070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B974-6F84-8C46-C83C-071D95C8E59F}"/>
              </a:ext>
            </a:extLst>
          </p:cNvPr>
          <p:cNvSpPr>
            <a:spLocks noGrp="1"/>
          </p:cNvSpPr>
          <p:nvPr>
            <p:ph type="title"/>
          </p:nvPr>
        </p:nvSpPr>
        <p:spPr>
          <a:xfrm>
            <a:off x="541639" y="756000"/>
            <a:ext cx="3960000" cy="4112460"/>
          </a:xfrm>
        </p:spPr>
        <p:txBody>
          <a:bodyPr>
            <a:noAutofit/>
          </a:bodyPr>
          <a:lstStyle/>
          <a:p>
            <a:pPr>
              <a:lnSpc>
                <a:spcPct val="100000"/>
              </a:lnSpc>
              <a:spcAft>
                <a:spcPts val="800"/>
              </a:spcAft>
            </a:pPr>
            <a:r>
              <a:rPr lang="en-GB" sz="3400"/>
              <a:t>By helping people live well for longer, occupational therapy saves money and reduces pressure on health and care services.</a:t>
            </a:r>
          </a:p>
        </p:txBody>
      </p:sp>
      <p:sp>
        <p:nvSpPr>
          <p:cNvPr id="3" name="Content Placeholder 3">
            <a:extLst>
              <a:ext uri="{FF2B5EF4-FFF2-40B4-BE49-F238E27FC236}">
                <a16:creationId xmlns:a16="http://schemas.microsoft.com/office/drawing/2014/main" id="{513B31B3-1998-1584-10E9-8AE417A2A9D3}"/>
              </a:ext>
            </a:extLst>
          </p:cNvPr>
          <p:cNvSpPr txBox="1">
            <a:spLocks/>
          </p:cNvSpPr>
          <p:nvPr/>
        </p:nvSpPr>
        <p:spPr>
          <a:xfrm>
            <a:off x="5736063" y="2308920"/>
            <a:ext cx="5940000" cy="2240160"/>
          </a:xfrm>
          <a:prstGeom prst="rect">
            <a:avLst/>
          </a:prstGeom>
        </p:spPr>
        <p:txBody>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None/>
            </a:pPr>
            <a:r>
              <a:rPr lang="en-US" sz="2800"/>
              <a:t>Within integrated health and care systems, occupational therapists can deliver better outcomes and create a more sustainable system for all.</a:t>
            </a:r>
            <a:endParaRPr lang="en-GB" sz="2800"/>
          </a:p>
        </p:txBody>
      </p:sp>
    </p:spTree>
    <p:extLst>
      <p:ext uri="{BB962C8B-B14F-4D97-AF65-F5344CB8AC3E}">
        <p14:creationId xmlns:p14="http://schemas.microsoft.com/office/powerpoint/2010/main" val="87359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FDD3CA-90CE-FA94-7D29-5E57FEF653A8}"/>
              </a:ext>
            </a:extLst>
          </p:cNvPr>
          <p:cNvSpPr>
            <a:spLocks noGrp="1"/>
          </p:cNvSpPr>
          <p:nvPr>
            <p:ph idx="13"/>
          </p:nvPr>
        </p:nvSpPr>
        <p:spPr>
          <a:xfrm>
            <a:off x="5736063" y="2122590"/>
            <a:ext cx="5940000" cy="2612820"/>
          </a:xfrm>
        </p:spPr>
        <p:txBody>
          <a:bodyPr>
            <a:normAutofit/>
          </a:bodyPr>
          <a:lstStyle/>
          <a:p>
            <a:pPr marL="0" indent="0">
              <a:spcAft>
                <a:spcPts val="800"/>
              </a:spcAft>
              <a:buNone/>
            </a:pPr>
            <a:r>
              <a:rPr lang="en-US" sz="2800"/>
              <a:t>By working proactively with people where they are, we will empower them to manage their changing needs and reduce pressure on the NHS and the wider health and care system.</a:t>
            </a:r>
            <a:endParaRPr lang="en-GB" sz="2800"/>
          </a:p>
        </p:txBody>
      </p:sp>
      <p:sp>
        <p:nvSpPr>
          <p:cNvPr id="7" name="Title 1">
            <a:extLst>
              <a:ext uri="{FF2B5EF4-FFF2-40B4-BE49-F238E27FC236}">
                <a16:creationId xmlns:a16="http://schemas.microsoft.com/office/drawing/2014/main" id="{40482D63-55DD-030C-E680-A3E55C3255A5}"/>
              </a:ext>
            </a:extLst>
          </p:cNvPr>
          <p:cNvSpPr txBox="1">
            <a:spLocks/>
          </p:cNvSpPr>
          <p:nvPr/>
        </p:nvSpPr>
        <p:spPr>
          <a:xfrm>
            <a:off x="541639" y="756000"/>
            <a:ext cx="3960000" cy="489804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00" spc="-40" baseline="0">
                <a:solidFill>
                  <a:schemeClr val="tx1"/>
                </a:solidFill>
                <a:latin typeface="+mj-lt"/>
                <a:ea typeface="+mj-ea"/>
                <a:cs typeface="+mj-cs"/>
              </a:defRPr>
            </a:lvl1pPr>
          </a:lstStyle>
          <a:p>
            <a:pPr>
              <a:lnSpc>
                <a:spcPct val="100000"/>
              </a:lnSpc>
            </a:pPr>
            <a:r>
              <a:rPr lang="en-US" sz="3400"/>
              <a:t>The occupational therapy workforce needs to be positioned in communities. </a:t>
            </a:r>
            <a:endParaRPr lang="en-GB" sz="3400"/>
          </a:p>
        </p:txBody>
      </p:sp>
    </p:spTree>
    <p:extLst>
      <p:ext uri="{BB962C8B-B14F-4D97-AF65-F5344CB8AC3E}">
        <p14:creationId xmlns:p14="http://schemas.microsoft.com/office/powerpoint/2010/main" val="141332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COT">
  <a:themeElements>
    <a:clrScheme name="RCOT 2022">
      <a:dk1>
        <a:srgbClr val="003643"/>
      </a:dk1>
      <a:lt1>
        <a:srgbClr val="FFFFFF"/>
      </a:lt1>
      <a:dk2>
        <a:srgbClr val="6E35A3"/>
      </a:dk2>
      <a:lt2>
        <a:srgbClr val="E6705D"/>
      </a:lt2>
      <a:accent1>
        <a:srgbClr val="43CFB5"/>
      </a:accent1>
      <a:accent2>
        <a:srgbClr val="7EE1E8"/>
      </a:accent2>
      <a:accent3>
        <a:srgbClr val="7575DF"/>
      </a:accent3>
      <a:accent4>
        <a:srgbClr val="F7E64D"/>
      </a:accent4>
      <a:accent5>
        <a:srgbClr val="FFC2FF"/>
      </a:accent5>
      <a:accent6>
        <a:srgbClr val="616161"/>
      </a:accent6>
      <a:hlink>
        <a:srgbClr val="6F34A3"/>
      </a:hlink>
      <a:folHlink>
        <a:srgbClr val="6161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Bef>
            <a:spcPts val="1000"/>
          </a:spcBef>
          <a:buClr>
            <a:schemeClr val="accent1"/>
          </a:buClr>
          <a:defRPr sz="2600" dirty="0" err="1" smtClean="0"/>
        </a:defPPr>
      </a:lstStyle>
    </a:txDef>
  </a:objectDefaults>
  <a:extraClrSchemeLst/>
  <a:extLst>
    <a:ext uri="{05A4C25C-085E-4340-85A3-A5531E510DB2}">
      <thm15:themeFamily xmlns:thm15="http://schemas.microsoft.com/office/thememl/2012/main" name="RCOT PowerPoint standard template" id="{FCC7738D-B764-4FD3-BE33-917A195E76C0}" vid="{23E96A7C-8DAC-4264-8A71-AC8BA195C6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384fb62-c347-445f-82b3-d01b5c81f834">
      <Terms xmlns="http://schemas.microsoft.com/office/infopath/2007/PartnerControls"/>
    </lcf76f155ced4ddcb4097134ff3c332f>
    <TaxCatchAll xmlns="a3ec5d5a-76bd-489c-be60-df2b396f6c1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F6F8068EA9EA4EBDA4E35674F7AD89" ma:contentTypeVersion="15" ma:contentTypeDescription="Create a new document." ma:contentTypeScope="" ma:versionID="12f17741c49730bd43ff4157578ff0c8">
  <xsd:schema xmlns:xsd="http://www.w3.org/2001/XMLSchema" xmlns:xs="http://www.w3.org/2001/XMLSchema" xmlns:p="http://schemas.microsoft.com/office/2006/metadata/properties" xmlns:ns2="9384fb62-c347-445f-82b3-d01b5c81f834" xmlns:ns3="a3ec5d5a-76bd-489c-be60-df2b396f6c1f" targetNamespace="http://schemas.microsoft.com/office/2006/metadata/properties" ma:root="true" ma:fieldsID="ffb733667807f1a08826e0b1a343a5a2" ns2:_="" ns3:_="">
    <xsd:import namespace="9384fb62-c347-445f-82b3-d01b5c81f834"/>
    <xsd:import namespace="a3ec5d5a-76bd-489c-be60-df2b396f6c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4fb62-c347-445f-82b3-d01b5c81f8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61192ce-d741-42f0-bf32-2e964c76fe0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ec5d5a-76bd-489c-be60-df2b396f6c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b840061-8f8e-4b58-98a8-062d0f02a18c}" ma:internalName="TaxCatchAll" ma:showField="CatchAllData" ma:web="a3ec5d5a-76bd-489c-be60-df2b396f6c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7DB48C-4F6F-439C-AA51-FE31BBE51626}">
  <ds:schemaRefs>
    <ds:schemaRef ds:uri="http://purl.org/dc/dcmitype/"/>
    <ds:schemaRef ds:uri="http://schemas.microsoft.com/office/infopath/2007/PartnerControls"/>
    <ds:schemaRef ds:uri="http://schemas.openxmlformats.org/package/2006/metadata/core-properties"/>
    <ds:schemaRef ds:uri="9384fb62-c347-445f-82b3-d01b5c81f834"/>
    <ds:schemaRef ds:uri="http://purl.org/dc/elements/1.1/"/>
    <ds:schemaRef ds:uri="http://purl.org/dc/terms/"/>
    <ds:schemaRef ds:uri="http://schemas.microsoft.com/office/2006/metadata/properties"/>
    <ds:schemaRef ds:uri="http://schemas.microsoft.com/office/2006/documentManagement/types"/>
    <ds:schemaRef ds:uri="a3ec5d5a-76bd-489c-be60-df2b396f6c1f"/>
    <ds:schemaRef ds:uri="http://www.w3.org/XML/1998/namespace"/>
  </ds:schemaRefs>
</ds:datastoreItem>
</file>

<file path=customXml/itemProps2.xml><?xml version="1.0" encoding="utf-8"?>
<ds:datastoreItem xmlns:ds="http://schemas.openxmlformats.org/officeDocument/2006/customXml" ds:itemID="{5C8D07B8-99BD-4596-AF26-A1F1075BE3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4fb62-c347-445f-82b3-d01b5c81f834"/>
    <ds:schemaRef ds:uri="a3ec5d5a-76bd-489c-be60-df2b396f6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C69AD4-0303-473D-B4DC-F961E84C28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RCOT PowerPoint standard template</Template>
  <TotalTime>0</TotalTime>
  <Words>1629</Words>
  <Application>Microsoft Office PowerPoint</Application>
  <PresentationFormat>Widescreen</PresentationFormat>
  <Paragraphs>108</Paragraphs>
  <Slides>14</Slides>
  <Notes>11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Symbol</vt:lpstr>
      <vt:lpstr>System Font Regular</vt:lpstr>
      <vt:lpstr>Times New Roman</vt:lpstr>
      <vt:lpstr>RCOT</vt:lpstr>
      <vt:lpstr>The power of occupational therapy</vt:lpstr>
      <vt:lpstr>PowerPoint Presentation</vt:lpstr>
      <vt:lpstr>Occupational therapy plays a vital role in health, social care and society. </vt:lpstr>
      <vt:lpstr>PowerPoint Presentation</vt:lpstr>
      <vt:lpstr>PowerPoint Presentation</vt:lpstr>
      <vt:lpstr>Growing demand for occupational therapy</vt:lpstr>
      <vt:lpstr>PowerPoint Presentation</vt:lpstr>
      <vt:lpstr>By helping people live well for longer, occupational therapy saves money and reduces pressure on health and care services.</vt:lpstr>
      <vt:lpstr>PowerPoint Presentation</vt:lpstr>
      <vt:lpstr>Delivering impact</vt:lpstr>
      <vt:lpstr>Positioning occupational therapy for the future </vt:lpstr>
      <vt:lpstr>Occupational therapy is the key to many people’s better futures.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Thea Healy</dc:creator>
  <cp:lastModifiedBy>Thea Healy</cp:lastModifiedBy>
  <cp:revision>3</cp:revision>
  <cp:lastPrinted>2022-01-04T14:29:51Z</cp:lastPrinted>
  <dcterms:created xsi:type="dcterms:W3CDTF">2024-10-03T13:00:04Z</dcterms:created>
  <dcterms:modified xsi:type="dcterms:W3CDTF">2024-11-04T09:27:48Z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0x0101002BF6F8068EA9EA4EBDA4E35674F7AD89</vt:lpwstr>
  </property>
  <property fmtid="{D5CDD505-2E9C-101B-9397-08002B2CF9AE}" pid="3" name="MediaServiceImageTags">
    <vt:lpwstr/>
  </property>
</Properties>
</file>